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160000" cy="10922000"/>
  <p:notesSz cx="6858000" cy="9144000"/>
  <p:embeddedFontLst>
    <p:embeddedFont>
      <p:font typeface="Calibri" pitchFamily="34" charset="0"/>
      <p:regular r:id="rId9"/>
      <p:bold r:id="rId10"/>
      <p:italic r:id="rId11"/>
      <p:boldItalic r:id="rId12"/>
    </p:embeddedFont>
  </p:embeddedFont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62000" y="3392901"/>
            <a:ext cx="8636000" cy="234115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6189133"/>
            <a:ext cx="7112000" cy="279117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DE0C-ABB3-4454-B5BA-B3F74DBD6575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42B99-15E7-4E88-97C0-13365CE88E2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DE0C-ABB3-4454-B5BA-B3F74DBD6575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42B99-15E7-4E88-97C0-13365CE88E2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66000" y="437389"/>
            <a:ext cx="2286000" cy="931909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8001" y="437389"/>
            <a:ext cx="6688667" cy="931909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DE0C-ABB3-4454-B5BA-B3F74DBD6575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42B99-15E7-4E88-97C0-13365CE88E2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DE0C-ABB3-4454-B5BA-B3F74DBD6575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42B99-15E7-4E88-97C0-13365CE88E2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570" y="7018398"/>
            <a:ext cx="8636000" cy="216923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2570" y="4629210"/>
            <a:ext cx="8636000" cy="2389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DE0C-ABB3-4454-B5BA-B3F74DBD6575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42B99-15E7-4E88-97C0-13365CE88E2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8000" y="2548469"/>
            <a:ext cx="4487333" cy="72080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64667" y="2548469"/>
            <a:ext cx="4487333" cy="72080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DE0C-ABB3-4454-B5BA-B3F74DBD6575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42B99-15E7-4E88-97C0-13365CE88E2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8000" y="2444810"/>
            <a:ext cx="4489098" cy="10188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8000" y="3463690"/>
            <a:ext cx="4489098" cy="62927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61141" y="2444810"/>
            <a:ext cx="4490861" cy="10188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61141" y="3463690"/>
            <a:ext cx="4490861" cy="62927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DE0C-ABB3-4454-B5BA-B3F74DBD6575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42B99-15E7-4E88-97C0-13365CE88E2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DE0C-ABB3-4454-B5BA-B3F74DBD6575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42B99-15E7-4E88-97C0-13365CE88E2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DE0C-ABB3-4454-B5BA-B3F74DBD6575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42B99-15E7-4E88-97C0-13365CE88E2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8001" y="434858"/>
            <a:ext cx="3342570" cy="185067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72278" y="434860"/>
            <a:ext cx="5679722" cy="93216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8001" y="2285532"/>
            <a:ext cx="3342570" cy="74709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DE0C-ABB3-4454-B5BA-B3F74DBD6575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42B99-15E7-4E88-97C0-13365CE88E2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91431" y="7645400"/>
            <a:ext cx="6096000" cy="9025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91431" y="975901"/>
            <a:ext cx="6096000" cy="6553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91431" y="8547983"/>
            <a:ext cx="6096000" cy="12818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DE0C-ABB3-4454-B5BA-B3F74DBD6575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42B99-15E7-4E88-97C0-13365CE88E2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08000" y="437387"/>
            <a:ext cx="9144000" cy="18203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8000" y="2548469"/>
            <a:ext cx="9144000" cy="720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08001" y="10123079"/>
            <a:ext cx="2370667" cy="5814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EDE0C-ABB3-4454-B5BA-B3F74DBD6575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471335" y="10123079"/>
            <a:ext cx="3217333" cy="5814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281334" y="10123079"/>
            <a:ext cx="2370667" cy="5814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42B99-15E7-4E88-97C0-13365CE88E21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65918720[1].jpg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130800" y="368300"/>
            <a:ext cx="4089400" cy="67437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3" name="CasellaDiTesto 2"/>
          <p:cNvSpPr txBox="1"/>
          <p:nvPr/>
        </p:nvSpPr>
        <p:spPr>
          <a:xfrm>
            <a:off x="1422400" y="1193800"/>
            <a:ext cx="160152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smtClean="0">
                <a:solidFill>
                  <a:srgbClr val="000000"/>
                </a:solidFill>
                <a:latin typeface="AvantGarde Md BT - 36"/>
              </a:rPr>
              <a:t>HACCP</a:t>
            </a:r>
            <a:endParaRPr lang="it-IT" sz="2700" b="1">
              <a:solidFill>
                <a:srgbClr val="000000"/>
              </a:solidFill>
              <a:latin typeface="AvantGarde Md BT - 36"/>
            </a:endParaRPr>
          </a:p>
        </p:txBody>
      </p:sp>
      <p:pic>
        <p:nvPicPr>
          <p:cNvPr id="4" name="Immagine 3" descr="haccp1.gif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299201" y="2476500"/>
            <a:ext cx="1628647" cy="189522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58635367[1].jpg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721601" y="5207000"/>
            <a:ext cx="1750059" cy="1786508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3" name="CasellaDiTesto 2"/>
          <p:cNvSpPr txBox="1"/>
          <p:nvPr/>
        </p:nvSpPr>
        <p:spPr>
          <a:xfrm>
            <a:off x="635000" y="2006600"/>
            <a:ext cx="85979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700" b="1" smtClean="0">
                <a:solidFill>
                  <a:srgbClr val="000000"/>
                </a:solidFill>
                <a:latin typeface="AvantGarde Md BT - 36"/>
              </a:rPr>
              <a:t>the acronym HACCP stands for</a:t>
            </a:r>
            <a:endParaRPr lang="it-IT" sz="2700" b="1">
              <a:solidFill>
                <a:srgbClr val="000000"/>
              </a:solidFill>
              <a:latin typeface="AvantGarde Md BT - 36"/>
            </a:endParaRPr>
          </a:p>
        </p:txBody>
      </p:sp>
      <p:sp>
        <p:nvSpPr>
          <p:cNvPr id="4" name="Figura a mano libera 3"/>
          <p:cNvSpPr/>
          <p:nvPr/>
        </p:nvSpPr>
        <p:spPr>
          <a:xfrm>
            <a:off x="792733" y="3150235"/>
            <a:ext cx="369953" cy="369825"/>
          </a:xfrm>
          <a:custGeom>
            <a:avLst/>
            <a:gdLst/>
            <a:ahLst/>
            <a:cxnLst/>
            <a:rect l="0" t="0" r="0" b="0"/>
            <a:pathLst>
              <a:path w="369953" h="369825">
                <a:moveTo>
                  <a:pt x="0" y="0"/>
                </a:moveTo>
                <a:lnTo>
                  <a:pt x="369952" y="0"/>
                </a:lnTo>
                <a:lnTo>
                  <a:pt x="369952" y="369824"/>
                </a:lnTo>
                <a:lnTo>
                  <a:pt x="0" y="369824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igura a mano libera 4"/>
          <p:cNvSpPr/>
          <p:nvPr/>
        </p:nvSpPr>
        <p:spPr>
          <a:xfrm>
            <a:off x="792733" y="3747134"/>
            <a:ext cx="369953" cy="369826"/>
          </a:xfrm>
          <a:custGeom>
            <a:avLst/>
            <a:gdLst/>
            <a:ahLst/>
            <a:cxnLst/>
            <a:rect l="0" t="0" r="0" b="0"/>
            <a:pathLst>
              <a:path w="369953" h="369826">
                <a:moveTo>
                  <a:pt x="0" y="0"/>
                </a:moveTo>
                <a:lnTo>
                  <a:pt x="369952" y="0"/>
                </a:lnTo>
                <a:lnTo>
                  <a:pt x="369952" y="369825"/>
                </a:lnTo>
                <a:lnTo>
                  <a:pt x="0" y="369825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igura a mano libera 5"/>
          <p:cNvSpPr/>
          <p:nvPr/>
        </p:nvSpPr>
        <p:spPr>
          <a:xfrm>
            <a:off x="792733" y="4331334"/>
            <a:ext cx="369953" cy="369826"/>
          </a:xfrm>
          <a:custGeom>
            <a:avLst/>
            <a:gdLst/>
            <a:ahLst/>
            <a:cxnLst/>
            <a:rect l="0" t="0" r="0" b="0"/>
            <a:pathLst>
              <a:path w="369953" h="369826">
                <a:moveTo>
                  <a:pt x="0" y="0"/>
                </a:moveTo>
                <a:lnTo>
                  <a:pt x="369952" y="0"/>
                </a:lnTo>
                <a:lnTo>
                  <a:pt x="369952" y="369825"/>
                </a:lnTo>
                <a:lnTo>
                  <a:pt x="0" y="369825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282700" y="3086100"/>
            <a:ext cx="7538466" cy="43088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200" smtClean="0">
                <a:solidFill>
                  <a:srgbClr val="000000"/>
                </a:solidFill>
                <a:latin typeface="Arial - 30"/>
              </a:rPr>
              <a:t>Hazard Analysis and Critical Culinary Points</a:t>
            </a:r>
            <a:endParaRPr lang="it-IT" sz="2200">
              <a:solidFill>
                <a:srgbClr val="000000"/>
              </a:solidFill>
              <a:latin typeface="Arial - 3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295400" y="4267200"/>
            <a:ext cx="7369175" cy="43088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200" smtClean="0">
                <a:solidFill>
                  <a:srgbClr val="000000"/>
                </a:solidFill>
                <a:latin typeface="Arial - 30"/>
              </a:rPr>
              <a:t>Hazard Analysis and Critical Control Points</a:t>
            </a:r>
            <a:endParaRPr lang="it-IT" sz="2200">
              <a:solidFill>
                <a:srgbClr val="000000"/>
              </a:solidFill>
              <a:latin typeface="Arial - 3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282700" y="3683000"/>
            <a:ext cx="7729702" cy="43088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200" smtClean="0">
                <a:solidFill>
                  <a:srgbClr val="000000"/>
                </a:solidFill>
                <a:latin typeface="Arial - 30"/>
              </a:rPr>
              <a:t>Hazard Analyses and Culinary Control Points</a:t>
            </a:r>
            <a:endParaRPr lang="it-IT" sz="2200">
              <a:solidFill>
                <a:srgbClr val="000000"/>
              </a:solidFill>
              <a:latin typeface="Arial - 30"/>
            </a:endParaRPr>
          </a:p>
        </p:txBody>
      </p:sp>
      <p:pic>
        <p:nvPicPr>
          <p:cNvPr id="10" name="Immagine 9" descr="165918720[1]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5901" y="419100"/>
            <a:ext cx="515747" cy="950722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11" name="CasellaDiTesto 10"/>
          <p:cNvSpPr txBox="1"/>
          <p:nvPr/>
        </p:nvSpPr>
        <p:spPr>
          <a:xfrm>
            <a:off x="711200" y="698500"/>
            <a:ext cx="1022883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i="1" smtClean="0">
                <a:solidFill>
                  <a:srgbClr val="8B0000"/>
                </a:solidFill>
                <a:latin typeface="Georgia - 36"/>
              </a:rPr>
              <a:t>tick</a:t>
            </a:r>
            <a:endParaRPr lang="it-IT" sz="2700" b="1" i="1">
              <a:solidFill>
                <a:srgbClr val="8B0000"/>
              </a:solidFill>
              <a:latin typeface="Georgia - 36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65918720[1]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1" y="190500"/>
            <a:ext cx="515747" cy="950722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3" name="CasellaDiTesto 2"/>
          <p:cNvSpPr txBox="1"/>
          <p:nvPr/>
        </p:nvSpPr>
        <p:spPr>
          <a:xfrm>
            <a:off x="876300" y="469900"/>
            <a:ext cx="1631213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i="1" smtClean="0">
                <a:solidFill>
                  <a:srgbClr val="8B0000"/>
                </a:solidFill>
                <a:latin typeface="Georgia - 36"/>
              </a:rPr>
              <a:t>match</a:t>
            </a:r>
            <a:endParaRPr lang="it-IT" sz="2700" b="1" i="1">
              <a:solidFill>
                <a:srgbClr val="8B0000"/>
              </a:solidFill>
              <a:latin typeface="Georgia - 36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00100" y="2057400"/>
            <a:ext cx="2470302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never smoke at work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pic>
        <p:nvPicPr>
          <p:cNvPr id="5" name="Immagine 4" descr="No-Smoking[1]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78501" y="571500"/>
            <a:ext cx="1939417" cy="1878838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6" name="CasellaDiTesto 5"/>
          <p:cNvSpPr txBox="1"/>
          <p:nvPr/>
        </p:nvSpPr>
        <p:spPr>
          <a:xfrm>
            <a:off x="774700" y="3314700"/>
            <a:ext cx="3458895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wear a hat or net if necessary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pic>
        <p:nvPicPr>
          <p:cNvPr id="7" name="Immagine 6" descr="Chef-Cap[1].jpg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673101" y="8255000"/>
            <a:ext cx="1596263" cy="1495806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8" name="CasellaDiTesto 7"/>
          <p:cNvSpPr txBox="1"/>
          <p:nvPr/>
        </p:nvSpPr>
        <p:spPr>
          <a:xfrm>
            <a:off x="1460500" y="2679700"/>
            <a:ext cx="4461128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wear correct, clean, protective clothing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pic>
        <p:nvPicPr>
          <p:cNvPr id="9" name="Immagine 8" descr="Black-black-buckle-hot-selling-cook-suit-cotton-yarn-card-font-b-chefs-b-font-font[1].jpg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3797301" y="266700"/>
            <a:ext cx="1606169" cy="19050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10" name="CasellaDiTesto 9"/>
          <p:cNvSpPr txBox="1"/>
          <p:nvPr/>
        </p:nvSpPr>
        <p:spPr>
          <a:xfrm>
            <a:off x="596900" y="4102100"/>
            <a:ext cx="1792884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avoid jewellery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pic>
        <p:nvPicPr>
          <p:cNvPr id="11" name="Immagine 10" descr="valentine's day jewellery (8)[1].jpg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6718301" y="3962400"/>
            <a:ext cx="2589403" cy="1912366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12" name="CasellaDiTesto 11"/>
          <p:cNvSpPr txBox="1"/>
          <p:nvPr/>
        </p:nvSpPr>
        <p:spPr>
          <a:xfrm>
            <a:off x="495300" y="5473700"/>
            <a:ext cx="4221886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avoid heavy make up and nail polish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pic>
        <p:nvPicPr>
          <p:cNvPr id="13" name="Immagine 12" descr="imagesEY5J4ZFI.jpg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6375400" y="2578100"/>
            <a:ext cx="1877059" cy="973708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14" name="CasellaDiTesto 13"/>
          <p:cNvSpPr txBox="1"/>
          <p:nvPr/>
        </p:nvSpPr>
        <p:spPr>
          <a:xfrm>
            <a:off x="977900" y="4699000"/>
            <a:ext cx="3642817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keep your nails short and clean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pic>
        <p:nvPicPr>
          <p:cNvPr id="15" name="Immagine 14" descr="clean-nails.jpg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940300" y="3479800"/>
            <a:ext cx="1409572" cy="1586357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16" name="CasellaDiTesto 15"/>
          <p:cNvSpPr txBox="1"/>
          <p:nvPr/>
        </p:nvSpPr>
        <p:spPr>
          <a:xfrm>
            <a:off x="965200" y="6197600"/>
            <a:ext cx="4476013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avoid strong perfumes and deodorants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pic>
        <p:nvPicPr>
          <p:cNvPr id="17" name="Immagine 16" descr="12372120-cartoon-home-perfume[1].jpg"/>
          <p:cNvPicPr>
            <a:picLocks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78500" y="5410200"/>
            <a:ext cx="1584070" cy="158407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18" name="CasellaDiTesto 17"/>
          <p:cNvSpPr txBox="1"/>
          <p:nvPr/>
        </p:nvSpPr>
        <p:spPr>
          <a:xfrm>
            <a:off x="419100" y="1422400"/>
            <a:ext cx="5647283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cover your wounds with a blue waterproof plaster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pic>
        <p:nvPicPr>
          <p:cNvPr id="19" name="Immagine 18" descr="cb442[1].jpg"/>
          <p:cNvPicPr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7886701" y="6007101"/>
            <a:ext cx="1926335" cy="192633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20" name="CasellaDiTesto 19"/>
          <p:cNvSpPr txBox="1"/>
          <p:nvPr/>
        </p:nvSpPr>
        <p:spPr>
          <a:xfrm>
            <a:off x="762000" y="7226300"/>
            <a:ext cx="6169431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store food away from any chemical and toxic cleaners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pic>
        <p:nvPicPr>
          <p:cNvPr id="21" name="Immagine 20" descr="toxic-cleaner-md[1].jpg"/>
          <p:cNvPicPr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8699500" y="190501"/>
            <a:ext cx="1758442" cy="2343657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22" name="CasellaDiTesto 21"/>
          <p:cNvSpPr txBox="1"/>
          <p:nvPr/>
        </p:nvSpPr>
        <p:spPr>
          <a:xfrm>
            <a:off x="635000" y="6667500"/>
            <a:ext cx="3938981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know location of fire extinguishers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pic>
        <p:nvPicPr>
          <p:cNvPr id="23" name="Immagine 22" descr="foam_fire_extinguisher[1][1].jpg"/>
          <p:cNvPicPr>
            <a:picLocks/>
          </p:cNvPicPr>
          <p:nvPr/>
        </p:nvPicPr>
        <p:blipFill>
          <a:blip r:embed="rId12"/>
          <a:stretch>
            <a:fillRect/>
          </a:stretch>
        </p:blipFill>
        <p:spPr>
          <a:xfrm>
            <a:off x="6616700" y="7912100"/>
            <a:ext cx="1903094" cy="1718944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24" name="CasellaDiTesto 23"/>
          <p:cNvSpPr txBox="1"/>
          <p:nvPr/>
        </p:nvSpPr>
        <p:spPr>
          <a:xfrm>
            <a:off x="1092200" y="7759700"/>
            <a:ext cx="5746241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wash your hands regularly with soap and sanitizer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pic>
        <p:nvPicPr>
          <p:cNvPr id="25" name="Immagine 24" descr="child%20washing%20hands_%20v_%20SM[1].jpg"/>
          <p:cNvPicPr>
            <a:picLocks/>
          </p:cNvPicPr>
          <p:nvPr/>
        </p:nvPicPr>
        <p:blipFill>
          <a:blip r:embed="rId13"/>
          <a:stretch>
            <a:fillRect/>
          </a:stretch>
        </p:blipFill>
        <p:spPr>
          <a:xfrm>
            <a:off x="2908301" y="8496300"/>
            <a:ext cx="3160267" cy="2049271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588000" y="2108200"/>
            <a:ext cx="917905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danger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971800" y="2133600"/>
            <a:ext cx="522020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risk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81100" y="3962400"/>
            <a:ext cx="903376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illness 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92200" y="2997200"/>
            <a:ext cx="939800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clean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305300" y="2108200"/>
            <a:ext cx="804671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safety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181100" y="2146300"/>
            <a:ext cx="2366086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hazard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387600" y="3022600"/>
            <a:ext cx="621360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neat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692400" y="3949700"/>
            <a:ext cx="1016736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hygiene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956300" y="3975100"/>
            <a:ext cx="1073175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cleaning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898900" y="3035300"/>
            <a:ext cx="4337939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hygienic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305300" y="3975100"/>
            <a:ext cx="1185900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grooming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5499100" y="3035300"/>
            <a:ext cx="606856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dirty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pic>
        <p:nvPicPr>
          <p:cNvPr id="14" name="Immagine 13" descr="165918720[1]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5901" y="419100"/>
            <a:ext cx="515747" cy="950722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15" name="CasellaDiTesto 14"/>
          <p:cNvSpPr txBox="1"/>
          <p:nvPr/>
        </p:nvSpPr>
        <p:spPr>
          <a:xfrm>
            <a:off x="711200" y="698500"/>
            <a:ext cx="4105173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i="1" smtClean="0">
                <a:solidFill>
                  <a:srgbClr val="8B0000"/>
                </a:solidFill>
                <a:latin typeface="Georgia - 36"/>
              </a:rPr>
              <a:t>find the intruder</a:t>
            </a:r>
            <a:endParaRPr lang="it-IT" sz="2700" b="1" i="1">
              <a:solidFill>
                <a:srgbClr val="8B0000"/>
              </a:solidFill>
              <a:latin typeface="Georgia - 36"/>
            </a:endParaRPr>
          </a:p>
        </p:txBody>
      </p:sp>
      <p:pic>
        <p:nvPicPr>
          <p:cNvPr id="16" name="Immagine 15" descr="165980771[1].jpg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213601" y="4724401"/>
            <a:ext cx="2240915" cy="2717927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cxnSp>
        <p:nvCxnSpPr>
          <p:cNvPr id="17" name="Connettore 1 16"/>
          <p:cNvCxnSpPr/>
          <p:nvPr/>
        </p:nvCxnSpPr>
        <p:spPr>
          <a:xfrm>
            <a:off x="738886" y="2738627"/>
            <a:ext cx="8573516" cy="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/>
          <p:nvPr/>
        </p:nvCxnSpPr>
        <p:spPr>
          <a:xfrm>
            <a:off x="829310" y="3601846"/>
            <a:ext cx="8729725" cy="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>
            <a:off x="771779" y="4596384"/>
            <a:ext cx="8968104" cy="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304800" y="2006600"/>
            <a:ext cx="3509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i="1" smtClean="0">
                <a:solidFill>
                  <a:srgbClr val="000000"/>
                </a:solidFill>
                <a:latin typeface="Georgia - 36"/>
              </a:rPr>
              <a:t>1</a:t>
            </a:r>
            <a:endParaRPr lang="it-IT" sz="2700" b="1" i="1">
              <a:solidFill>
                <a:srgbClr val="000000"/>
              </a:solidFill>
              <a:latin typeface="Georgia - 36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279400" y="2895600"/>
            <a:ext cx="41341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i="1" smtClean="0">
                <a:solidFill>
                  <a:srgbClr val="000000"/>
                </a:solidFill>
                <a:latin typeface="Georgia - 36"/>
              </a:rPr>
              <a:t>2</a:t>
            </a:r>
            <a:endParaRPr lang="it-IT" sz="2700" b="1" i="1">
              <a:solidFill>
                <a:srgbClr val="000000"/>
              </a:solidFill>
              <a:latin typeface="Georgia - 36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330200" y="3810000"/>
            <a:ext cx="412521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i="1" smtClean="0">
                <a:solidFill>
                  <a:srgbClr val="000000"/>
                </a:solidFill>
                <a:latin typeface="Georgia - 36"/>
              </a:rPr>
              <a:t>3</a:t>
            </a:r>
            <a:endParaRPr lang="it-IT" sz="2700" b="1" i="1">
              <a:solidFill>
                <a:srgbClr val="000000"/>
              </a:solidFill>
              <a:latin typeface="Georgia - 36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65750562[2].jpg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353300" y="5778501"/>
            <a:ext cx="2260092" cy="2614421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3" name="CasellaDiTesto 2"/>
          <p:cNvSpPr txBox="1"/>
          <p:nvPr/>
        </p:nvSpPr>
        <p:spPr>
          <a:xfrm>
            <a:off x="850900" y="1968500"/>
            <a:ext cx="9042400" cy="28623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clean means hygienic and s___________ in a kitchen</a:t>
            </a:r>
          </a:p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everything should be shining and c__________ in a kitchen</a:t>
            </a:r>
          </a:p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a chef is a food h____________</a:t>
            </a:r>
          </a:p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HACCP is a strict h_____________ analysis system</a:t>
            </a:r>
          </a:p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grooming means caring for your personal appearance, h________ and clothing</a:t>
            </a:r>
          </a:p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to g_________ a high standard of food hygiene and safety, Food Legislation carries out a strict hazard analysis system, called H.A.C.C.P.</a:t>
            </a:r>
          </a:p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a professional cook needs to be w_________-groomed</a:t>
            </a:r>
          </a:p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we must use a new s________ when we taste food</a:t>
            </a:r>
          </a:p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food hygiene and s______ is the first responsibility in catering.</a:t>
            </a:r>
          </a:p>
          <a:p>
            <a:r>
              <a:rPr lang="en-US" sz="1500" smtClean="0">
                <a:solidFill>
                  <a:srgbClr val="000000"/>
                </a:solidFill>
                <a:latin typeface="Arial - 20"/>
              </a:rPr>
              <a:t>HACCP is a Control System used to safeguard the h_______ of consumers.</a:t>
            </a:r>
          </a:p>
          <a:p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pic>
        <p:nvPicPr>
          <p:cNvPr id="4" name="Immagine 3" descr="165918720[1]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5901" y="419100"/>
            <a:ext cx="515747" cy="950722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5" name="CasellaDiTesto 4"/>
          <p:cNvSpPr txBox="1"/>
          <p:nvPr/>
        </p:nvSpPr>
        <p:spPr>
          <a:xfrm>
            <a:off x="711200" y="698500"/>
            <a:ext cx="2285745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i="1" smtClean="0">
                <a:solidFill>
                  <a:srgbClr val="8B0000"/>
                </a:solidFill>
                <a:latin typeface="Georgia - 36"/>
              </a:rPr>
              <a:t>complete</a:t>
            </a:r>
            <a:endParaRPr lang="it-IT" sz="2700" b="1" i="1">
              <a:solidFill>
                <a:srgbClr val="8B0000"/>
              </a:solidFill>
              <a:latin typeface="Georgia - 36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44500" y="1930400"/>
            <a:ext cx="429488" cy="240065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b="1" i="1" smtClean="0">
                <a:solidFill>
                  <a:srgbClr val="000000"/>
                </a:solidFill>
                <a:latin typeface="Georgia - 20"/>
              </a:rPr>
              <a:t>1</a:t>
            </a:r>
          </a:p>
          <a:p>
            <a:r>
              <a:rPr lang="it-IT" sz="1500" b="1" i="1" smtClean="0">
                <a:solidFill>
                  <a:srgbClr val="000000"/>
                </a:solidFill>
                <a:latin typeface="Georgia - 20"/>
              </a:rPr>
              <a:t>2</a:t>
            </a:r>
          </a:p>
          <a:p>
            <a:r>
              <a:rPr lang="it-IT" sz="1500" b="1" i="1" smtClean="0">
                <a:solidFill>
                  <a:srgbClr val="000000"/>
                </a:solidFill>
                <a:latin typeface="Georgia - 20"/>
              </a:rPr>
              <a:t>3</a:t>
            </a:r>
          </a:p>
          <a:p>
            <a:r>
              <a:rPr lang="it-IT" sz="1500" b="1" i="1" smtClean="0">
                <a:solidFill>
                  <a:srgbClr val="000000"/>
                </a:solidFill>
                <a:latin typeface="Georgia - 20"/>
              </a:rPr>
              <a:t>4</a:t>
            </a:r>
          </a:p>
          <a:p>
            <a:r>
              <a:rPr lang="it-IT" sz="1500" b="1" i="1" smtClean="0">
                <a:solidFill>
                  <a:srgbClr val="000000"/>
                </a:solidFill>
                <a:latin typeface="Georgia - 20"/>
              </a:rPr>
              <a:t>5</a:t>
            </a:r>
          </a:p>
          <a:p>
            <a:r>
              <a:rPr lang="it-IT" sz="1500" b="1" i="1" smtClean="0">
                <a:solidFill>
                  <a:srgbClr val="000000"/>
                </a:solidFill>
                <a:latin typeface="Georgia - 20"/>
              </a:rPr>
              <a:t>6</a:t>
            </a:r>
          </a:p>
          <a:p>
            <a:r>
              <a:rPr lang="it-IT" sz="1500" b="1" i="1" smtClean="0">
                <a:solidFill>
                  <a:srgbClr val="000000"/>
                </a:solidFill>
                <a:latin typeface="Georgia - 20"/>
              </a:rPr>
              <a:t>7</a:t>
            </a:r>
          </a:p>
          <a:p>
            <a:r>
              <a:rPr lang="it-IT" sz="1500" b="1" i="1" smtClean="0">
                <a:solidFill>
                  <a:srgbClr val="000000"/>
                </a:solidFill>
                <a:latin typeface="Georgia - 20"/>
              </a:rPr>
              <a:t>8</a:t>
            </a:r>
          </a:p>
          <a:p>
            <a:r>
              <a:rPr lang="it-IT" sz="1500" b="1" i="1" smtClean="0">
                <a:solidFill>
                  <a:srgbClr val="000000"/>
                </a:solidFill>
                <a:latin typeface="Georgia - 20"/>
              </a:rPr>
              <a:t>9</a:t>
            </a:r>
          </a:p>
          <a:p>
            <a:r>
              <a:rPr lang="it-IT" sz="1500" b="1" i="1" smtClean="0">
                <a:solidFill>
                  <a:srgbClr val="000000"/>
                </a:solidFill>
                <a:latin typeface="Georgia - 20"/>
              </a:rPr>
              <a:t>10</a:t>
            </a:r>
            <a:endParaRPr lang="it-IT" sz="1500" b="1" i="1">
              <a:solidFill>
                <a:srgbClr val="000000"/>
              </a:solidFill>
              <a:latin typeface="Georgia - 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65750562[2].jpg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353300" y="5778501"/>
            <a:ext cx="2260092" cy="2614421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3" name="CasellaDiTesto 2"/>
          <p:cNvSpPr txBox="1"/>
          <p:nvPr/>
        </p:nvSpPr>
        <p:spPr>
          <a:xfrm>
            <a:off x="850900" y="1968500"/>
            <a:ext cx="7951647" cy="166199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700" smtClean="0">
                <a:solidFill>
                  <a:srgbClr val="000000"/>
                </a:solidFill>
                <a:latin typeface="Arial - 23"/>
              </a:rPr>
              <a:t>In recent years there is a greater public awareness about __________ linked to food and food safety thanks to a widespread ____________ education.</a:t>
            </a:r>
          </a:p>
          <a:p>
            <a:r>
              <a:rPr lang="it-IT" sz="1700" smtClean="0">
                <a:solidFill>
                  <a:srgbClr val="000000"/>
                </a:solidFill>
                <a:latin typeface="Arial - 23"/>
              </a:rPr>
              <a:t>Moreover, _____________ borne illnesses have increased.</a:t>
            </a:r>
          </a:p>
          <a:p>
            <a:r>
              <a:rPr lang="en-US" sz="1700" smtClean="0">
                <a:solidFill>
                  <a:srgbClr val="000000"/>
                </a:solidFill>
                <a:latin typeface="Arial - 23"/>
              </a:rPr>
              <a:t>High standards of food safety are necessary to bring benefits to ___________, employees, and business proprietors and to enjoy food without any _____________.</a:t>
            </a:r>
            <a:endParaRPr lang="it-IT" sz="1700">
              <a:solidFill>
                <a:srgbClr val="000000"/>
              </a:solidFill>
              <a:latin typeface="Arial - 23"/>
            </a:endParaRPr>
          </a:p>
        </p:txBody>
      </p:sp>
      <p:pic>
        <p:nvPicPr>
          <p:cNvPr id="4" name="Immagine 3" descr="165918720[1]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5901" y="419100"/>
            <a:ext cx="515747" cy="950722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5" name="CasellaDiTesto 4"/>
          <p:cNvSpPr txBox="1"/>
          <p:nvPr/>
        </p:nvSpPr>
        <p:spPr>
          <a:xfrm>
            <a:off x="711200" y="698500"/>
            <a:ext cx="2285745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i="1" smtClean="0">
                <a:solidFill>
                  <a:srgbClr val="8B0000"/>
                </a:solidFill>
                <a:latin typeface="Georgia - 36"/>
              </a:rPr>
              <a:t>complete</a:t>
            </a:r>
            <a:endParaRPr lang="it-IT" sz="2700" b="1" i="1">
              <a:solidFill>
                <a:srgbClr val="8B0000"/>
              </a:solidFill>
              <a:latin typeface="Georgia - 36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517900" y="7023100"/>
            <a:ext cx="1101090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FF6820"/>
                </a:solidFill>
                <a:latin typeface="Arial - 20"/>
              </a:rPr>
              <a:t>illnesses</a:t>
            </a:r>
            <a:endParaRPr lang="it-IT" sz="1500">
              <a:solidFill>
                <a:srgbClr val="FF6820"/>
              </a:solidFill>
              <a:latin typeface="Arial - 2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803900" y="6985000"/>
            <a:ext cx="819048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FF6820"/>
                </a:solidFill>
                <a:latin typeface="Arial - 20"/>
              </a:rPr>
              <a:t>health</a:t>
            </a:r>
            <a:endParaRPr lang="it-IT" sz="1500">
              <a:solidFill>
                <a:srgbClr val="FF6820"/>
              </a:solidFill>
              <a:latin typeface="Arial - 2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559300" y="6324600"/>
            <a:ext cx="621360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FF6820"/>
                </a:solidFill>
                <a:latin typeface="Arial - 20"/>
              </a:rPr>
              <a:t>food</a:t>
            </a:r>
            <a:endParaRPr lang="it-IT" sz="1500">
              <a:solidFill>
                <a:srgbClr val="FF6820"/>
              </a:solidFill>
              <a:latin typeface="Arial - 2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130300" y="7188200"/>
            <a:ext cx="1369212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FF6820"/>
                </a:solidFill>
                <a:latin typeface="Arial - 20"/>
              </a:rPr>
              <a:t>consumers</a:t>
            </a:r>
            <a:endParaRPr lang="it-IT" sz="1500">
              <a:solidFill>
                <a:srgbClr val="FF6820"/>
              </a:solidFill>
              <a:latin typeface="Arial - 2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133600" y="6223000"/>
            <a:ext cx="649020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FF6820"/>
                </a:solidFill>
                <a:latin typeface="Arial - 20"/>
              </a:rPr>
              <a:t>risks</a:t>
            </a:r>
            <a:endParaRPr lang="it-IT" sz="1500">
              <a:solidFill>
                <a:srgbClr val="FF6820"/>
              </a:solidFill>
              <a:latin typeface="Arial - 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65918720[1]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5901" y="419100"/>
            <a:ext cx="515747" cy="950722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3" name="CasellaDiTesto 2"/>
          <p:cNvSpPr txBox="1"/>
          <p:nvPr/>
        </p:nvSpPr>
        <p:spPr>
          <a:xfrm>
            <a:off x="711200" y="698500"/>
            <a:ext cx="258445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2700" b="1" i="1" smtClean="0">
                <a:solidFill>
                  <a:srgbClr val="8B0000"/>
                </a:solidFill>
                <a:latin typeface="Georgia - 36"/>
              </a:rPr>
              <a:t>rearrange</a:t>
            </a:r>
            <a:endParaRPr lang="it-IT" sz="2700" b="1" i="1">
              <a:solidFill>
                <a:srgbClr val="8B0000"/>
              </a:solidFill>
              <a:latin typeface="Georgia - 36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108200" y="5295900"/>
            <a:ext cx="324561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G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27100" y="2247900"/>
            <a:ext cx="296417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E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69900" y="2235200"/>
            <a:ext cx="268274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L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308100" y="2247900"/>
            <a:ext cx="310438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C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727200" y="2260600"/>
            <a:ext cx="310438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N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222500" y="2273300"/>
            <a:ext cx="296417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A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689100" y="2921000"/>
            <a:ext cx="296417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K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244600" y="2921000"/>
            <a:ext cx="310438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R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889000" y="2895600"/>
            <a:ext cx="197561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I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57200" y="2895600"/>
            <a:ext cx="296418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S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57200" y="3479800"/>
            <a:ext cx="282143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Z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863600" y="3492500"/>
            <a:ext cx="296417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A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1193800" y="3454400"/>
            <a:ext cx="310438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H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524000" y="3467100"/>
            <a:ext cx="310438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R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1854200" y="3467100"/>
            <a:ext cx="310438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D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457200" y="4102100"/>
            <a:ext cx="310438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H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825500" y="4089400"/>
            <a:ext cx="324561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G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1206500" y="4089400"/>
            <a:ext cx="310438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N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625600" y="4076700"/>
            <a:ext cx="296417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E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2032000" y="4102100"/>
            <a:ext cx="296417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E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457200" y="4699000"/>
            <a:ext cx="310438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H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876300" y="4711700"/>
            <a:ext cx="296417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A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244600" y="4686300"/>
            <a:ext cx="296417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E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1676400" y="4660900"/>
            <a:ext cx="282143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T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993900" y="4673600"/>
            <a:ext cx="268274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L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2336800" y="4699000"/>
            <a:ext cx="310438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H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57200" y="5270500"/>
            <a:ext cx="324561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O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889000" y="5283200"/>
            <a:ext cx="324561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O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1270000" y="5270500"/>
            <a:ext cx="197561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I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1701800" y="5283200"/>
            <a:ext cx="324561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G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2565400" y="5295900"/>
            <a:ext cx="310438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R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2882900" y="5270500"/>
            <a:ext cx="338582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M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6" name="CasellaDiTesto 35"/>
          <p:cNvSpPr txBox="1"/>
          <p:nvPr/>
        </p:nvSpPr>
        <p:spPr>
          <a:xfrm>
            <a:off x="3263900" y="5295900"/>
            <a:ext cx="310438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N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7" name="CasellaDiTesto 36"/>
          <p:cNvSpPr txBox="1"/>
          <p:nvPr/>
        </p:nvSpPr>
        <p:spPr>
          <a:xfrm>
            <a:off x="838200" y="5842000"/>
            <a:ext cx="296417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S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1181100" y="5842000"/>
            <a:ext cx="282143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F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9" name="CasellaDiTesto 38"/>
          <p:cNvSpPr txBox="1"/>
          <p:nvPr/>
        </p:nvSpPr>
        <p:spPr>
          <a:xfrm>
            <a:off x="508000" y="5867400"/>
            <a:ext cx="296418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A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1473200" y="5829300"/>
            <a:ext cx="296417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E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pic>
        <p:nvPicPr>
          <p:cNvPr id="41" name="Immagine 40" descr="165635100[1].jpg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337300" y="825501"/>
            <a:ext cx="3056508" cy="3299459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42" name="CasellaDiTesto 41"/>
          <p:cNvSpPr txBox="1"/>
          <p:nvPr/>
        </p:nvSpPr>
        <p:spPr>
          <a:xfrm>
            <a:off x="2171700" y="3467100"/>
            <a:ext cx="296417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A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43" name="CasellaDiTesto 42"/>
          <p:cNvSpPr txBox="1"/>
          <p:nvPr/>
        </p:nvSpPr>
        <p:spPr>
          <a:xfrm>
            <a:off x="2374900" y="4114800"/>
            <a:ext cx="296417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Y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44" name="CasellaDiTesto 43"/>
          <p:cNvSpPr txBox="1"/>
          <p:nvPr/>
        </p:nvSpPr>
        <p:spPr>
          <a:xfrm>
            <a:off x="2705100" y="4127500"/>
            <a:ext cx="197561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500" smtClean="0">
                <a:solidFill>
                  <a:srgbClr val="000000"/>
                </a:solidFill>
                <a:latin typeface="Arial - 20"/>
              </a:rPr>
              <a:t>I</a:t>
            </a:r>
            <a:endParaRPr lang="it-IT" sz="1500">
              <a:solidFill>
                <a:srgbClr val="000000"/>
              </a:solidFill>
              <a:latin typeface="Arial - 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</Words>
  <Application>Microsoft Office PowerPoint</Application>
  <PresentationFormat>Personalizzato</PresentationFormat>
  <Paragraphs>105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6" baseType="lpstr">
      <vt:lpstr>Arial</vt:lpstr>
      <vt:lpstr>AvantGarde Md BT - 36</vt:lpstr>
      <vt:lpstr>Calibri</vt:lpstr>
      <vt:lpstr>Arial - 30</vt:lpstr>
      <vt:lpstr>Georgia - 36</vt:lpstr>
      <vt:lpstr>Arial - 20</vt:lpstr>
      <vt:lpstr>Georgia - 20</vt:lpstr>
      <vt:lpstr>Arial - 23</vt:lpstr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BASTARDS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1</cp:revision>
  <dcterms:created xsi:type="dcterms:W3CDTF">2014-02-21T08:34:58Z</dcterms:created>
  <dcterms:modified xsi:type="dcterms:W3CDTF">2014-02-21T08:35:00Z</dcterms:modified>
</cp:coreProperties>
</file>