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160000" cy="8661400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08" y="-84"/>
      </p:cViewPr>
      <p:guideLst>
        <p:guide orient="horz" pos="2728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2690650"/>
            <a:ext cx="8636000" cy="185658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908127"/>
            <a:ext cx="7112000" cy="22134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66000" y="346860"/>
            <a:ext cx="2286000" cy="739025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8001" y="346860"/>
            <a:ext cx="6688667" cy="739025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570" y="5565754"/>
            <a:ext cx="8636000" cy="172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2570" y="3671071"/>
            <a:ext cx="8636000" cy="189468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8000" y="2020995"/>
            <a:ext cx="4487333" cy="57161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64667" y="2020995"/>
            <a:ext cx="4487333" cy="57161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1938791"/>
            <a:ext cx="4489098" cy="8079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000" y="2746787"/>
            <a:ext cx="4489098" cy="49903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61141" y="1938791"/>
            <a:ext cx="4490861" cy="8079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61141" y="2746787"/>
            <a:ext cx="4490861" cy="49903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1" y="344852"/>
            <a:ext cx="3342570" cy="14676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72278" y="344854"/>
            <a:ext cx="5679722" cy="73922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8001" y="1812480"/>
            <a:ext cx="3342570" cy="592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431" y="6062980"/>
            <a:ext cx="6096000" cy="7157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91431" y="773912"/>
            <a:ext cx="6096000" cy="5196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91431" y="6778749"/>
            <a:ext cx="6096000" cy="10165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08000" y="346857"/>
            <a:ext cx="9144000" cy="1443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2020995"/>
            <a:ext cx="9144000" cy="571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8001" y="8027837"/>
            <a:ext cx="2370667" cy="46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8361-6928-4B13-B05D-F915C8BBAC98}" type="datetimeFigureOut">
              <a:rPr lang="it-IT" smtClean="0"/>
              <a:pPr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71335" y="8027837"/>
            <a:ext cx="3217333" cy="46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81334" y="8027837"/>
            <a:ext cx="2370667" cy="46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967A-2BF9-4E5F-B94F-9D222A88BF7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3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61100" y="2120900"/>
            <a:ext cx="3132328" cy="519214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1422400" y="1193800"/>
            <a:ext cx="46101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0000"/>
                </a:solidFill>
                <a:latin typeface="AvantGarde Md BT - 36"/>
              </a:rPr>
              <a:t>THE KITCHEN BRIGADE </a:t>
            </a:r>
            <a:endParaRPr lang="it-IT" sz="2700" b="1">
              <a:solidFill>
                <a:srgbClr val="000000"/>
              </a:solidFill>
              <a:latin typeface="AvantGarde Md BT - 36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58635367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956300" y="2997200"/>
            <a:ext cx="3832352" cy="390791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520700" y="1790700"/>
            <a:ext cx="8953500" cy="55092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Kitchen s______ is based on the S_______ or D____________ system. Nowadays a complete kitchen B__________ includes the following sections:</a:t>
            </a:r>
          </a:p>
          <a:p>
            <a:pPr>
              <a:lnSpc>
                <a:spcPct val="200000"/>
              </a:lnSpc>
            </a:pPr>
            <a:endParaRPr lang="it-IT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__ __C __ SECTION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 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SECTION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 SECTION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SECTION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SECTION</a:t>
            </a:r>
            <a:endParaRPr lang="it-IT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SECTION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 __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Y SECTION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Every section has a S ________ H ______</a:t>
            </a:r>
            <a:endParaRPr lang="it-IT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98500"/>
            <a:ext cx="228574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dirty="0" smtClean="0">
                <a:solidFill>
                  <a:srgbClr val="8B0000"/>
                </a:solidFill>
                <a:latin typeface="Georgia - 36"/>
              </a:rPr>
              <a:t>complete</a:t>
            </a:r>
            <a:endParaRPr lang="it-IT" sz="2700" b="1" i="1" dirty="0">
              <a:solidFill>
                <a:srgbClr val="8B0000"/>
              </a:solidFill>
              <a:latin typeface="Georgia - 3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58635367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959601" y="4013200"/>
            <a:ext cx="2788031" cy="284403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508000" y="5791200"/>
            <a:ext cx="4278198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000000"/>
                </a:solidFill>
                <a:latin typeface="Arial - 30"/>
              </a:rPr>
              <a:t>controls and coordinates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95300" y="5092700"/>
            <a:ext cx="1206931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000000"/>
                </a:solidFill>
                <a:latin typeface="Arial - 30"/>
              </a:rPr>
              <a:t>orders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3400" y="3517900"/>
            <a:ext cx="952804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000000"/>
                </a:solidFill>
                <a:latin typeface="Arial - 30"/>
              </a:rPr>
              <a:t>hires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0700" y="4318000"/>
            <a:ext cx="1037818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000000"/>
                </a:solidFill>
                <a:latin typeface="Arial - 30"/>
              </a:rPr>
              <a:t>plans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8800" y="2717800"/>
            <a:ext cx="1376400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000000"/>
                </a:solidFill>
                <a:latin typeface="Arial - 30"/>
              </a:rPr>
              <a:t>creates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8000" y="1778000"/>
            <a:ext cx="6400418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100" b="1" smtClean="0">
                <a:solidFill>
                  <a:srgbClr val="000000"/>
                </a:solidFill>
                <a:latin typeface="AvantGarde Md BT - 28"/>
              </a:rPr>
              <a:t>the Head Chef / Executive Chef ...</a:t>
            </a:r>
            <a:endParaRPr lang="it-IT" sz="2100" b="1">
              <a:solidFill>
                <a:srgbClr val="000000"/>
              </a:solidFill>
              <a:latin typeface="AvantGarde Md BT - 28"/>
            </a:endParaRPr>
          </a:p>
        </p:txBody>
      </p:sp>
      <p:pic>
        <p:nvPicPr>
          <p:cNvPr id="9" name="Immagine 8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0" name="CasellaDiTesto 9"/>
          <p:cNvSpPr txBox="1"/>
          <p:nvPr/>
        </p:nvSpPr>
        <p:spPr>
          <a:xfrm>
            <a:off x="711200" y="698500"/>
            <a:ext cx="163121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match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273800" y="3454400"/>
            <a:ext cx="840079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FF6820"/>
                </a:solidFill>
                <a:latin typeface="Arial - 30"/>
              </a:rPr>
              <a:t>staff</a:t>
            </a:r>
            <a:endParaRPr lang="it-IT" sz="2200">
              <a:solidFill>
                <a:srgbClr val="FF6820"/>
              </a:solidFill>
              <a:latin typeface="Arial - 3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864600" y="3403600"/>
            <a:ext cx="868527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FF6820"/>
                </a:solidFill>
                <a:latin typeface="Arial - 30"/>
              </a:rPr>
              <a:t>food</a:t>
            </a:r>
            <a:endParaRPr lang="it-IT" sz="2200">
              <a:solidFill>
                <a:srgbClr val="FF6820"/>
              </a:solidFill>
              <a:latin typeface="Arial - 3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213600" y="3454400"/>
            <a:ext cx="1228318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FF6820"/>
                </a:solidFill>
                <a:latin typeface="Arial - 30"/>
              </a:rPr>
              <a:t>dishes</a:t>
            </a:r>
            <a:endParaRPr lang="it-IT" sz="2200">
              <a:solidFill>
                <a:srgbClr val="FF6820"/>
              </a:solidFill>
              <a:latin typeface="Arial - 3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146800" y="3784600"/>
            <a:ext cx="3917848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200" smtClean="0">
                <a:solidFill>
                  <a:srgbClr val="FF6820"/>
                </a:solidFill>
                <a:latin typeface="Arial - 30"/>
              </a:rPr>
              <a:t>the work in the kitchen</a:t>
            </a:r>
            <a:endParaRPr lang="it-IT" sz="2200">
              <a:solidFill>
                <a:srgbClr val="FF6820"/>
              </a:solidFill>
              <a:latin typeface="Arial - 3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648700" y="2921000"/>
            <a:ext cx="1270558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200" smtClean="0">
                <a:solidFill>
                  <a:srgbClr val="FF6820"/>
                </a:solidFill>
                <a:latin typeface="Arial - 30"/>
              </a:rPr>
              <a:t>menus</a:t>
            </a:r>
            <a:endParaRPr lang="it-IT" sz="2200">
              <a:solidFill>
                <a:srgbClr val="FF6820"/>
              </a:solidFill>
              <a:latin typeface="Arial - 30"/>
            </a:endParaRPr>
          </a:p>
        </p:txBody>
      </p:sp>
      <p:pic>
        <p:nvPicPr>
          <p:cNvPr id="16" name="Immagine 15" descr="BuyBy00090-Popular_Dishes-Col1[1].jpg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304800"/>
            <a:ext cx="2223896" cy="164287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7" name="Immagine 16" descr="imagesCAT1TYGM.jpg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7493000" y="1993900"/>
            <a:ext cx="2505964" cy="814704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8" name="Immagine 17" descr="menu-matrimonio-al-mare[1].jp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2200" y="266701"/>
            <a:ext cx="1418970" cy="141897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9" name="Immagine 18" descr="brain_food[1].jp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5651501" y="2286001"/>
            <a:ext cx="1734439" cy="104012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0" name="Immagine 19" descr="imagesCAWXYRB2.jp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838701" y="254000"/>
            <a:ext cx="1275715" cy="1257553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58635367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959601" y="4013200"/>
            <a:ext cx="2788031" cy="284403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1308100" y="2374900"/>
            <a:ext cx="229588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Sauce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pic>
        <p:nvPicPr>
          <p:cNvPr id="4" name="Immagine 3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98500"/>
            <a:ext cx="163121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match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5500" y="1638300"/>
            <a:ext cx="2295423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Pastry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09700" y="4991100"/>
            <a:ext cx="231269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Larder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574800" y="5702300"/>
            <a:ext cx="2787599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Vegetable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273300" y="3035300"/>
            <a:ext cx="1973351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Grill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22300" y="6337300"/>
            <a:ext cx="2227859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Roast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133600" y="4254500"/>
            <a:ext cx="2007437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Fish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96900" y="3619500"/>
            <a:ext cx="214348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 - 24"/>
              </a:rPr>
              <a:t>the Soup Cook</a:t>
            </a:r>
            <a:endParaRPr lang="it-IT">
              <a:solidFill>
                <a:srgbClr val="000000"/>
              </a:solidFill>
              <a:latin typeface="Arial - 24"/>
            </a:endParaRPr>
          </a:p>
        </p:txBody>
      </p:sp>
      <p:pic>
        <p:nvPicPr>
          <p:cNvPr id="13" name="Immagine 12" descr="chef_cook_96894[1].jp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93100" y="342900"/>
            <a:ext cx="1074292" cy="157327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4" name="Immagine 13" descr="4832019-801296-cartoon-chef-cook-with-bowl-of-soup[1].jp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02400" y="685800"/>
            <a:ext cx="869442" cy="181622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5" name="Immagine 14" descr="ClipArt-GrillGuy[1].png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759700" y="2336801"/>
            <a:ext cx="1013332" cy="111353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6" name="Immagine 15" descr="butcher_meat_cutter_chef_cook_meats_round_stickers-r57664fe2253a4dc9bdee4711c08c6408_v9waf_8byvr_512[1].jpg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45100" y="2540001"/>
            <a:ext cx="1450720" cy="145072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7" name="Immagine 16" descr="chef-cutting-vegetables[1].gif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851400" y="1244600"/>
            <a:ext cx="860297" cy="115227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8" name="Immagine 17" descr="147788018[1].jpg"/>
          <p:cNvPicPr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49900" y="4470401"/>
            <a:ext cx="1108456" cy="1132713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9" name="Immagine 18" descr="$(KGrHqF,!lEFJn4fv)cDBS,8ztMRLQ~~48_75[1].jpg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4699000" y="5765800"/>
            <a:ext cx="1130300" cy="147916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0" name="Immagine 19" descr="imagesCA4LLOOE.jpg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3670300" y="520700"/>
            <a:ext cx="1003680" cy="105968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301" y="6223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736600" y="901700"/>
            <a:ext cx="42831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complete the grid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35000" y="2119377"/>
          <a:ext cx="8788019" cy="4283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360"/>
                <a:gridCol w="1816608"/>
                <a:gridCol w="1857756"/>
                <a:gridCol w="1487805"/>
                <a:gridCol w="2142490"/>
              </a:tblGrid>
              <a:tr h="545084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Sauce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Saucier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in charge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483997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Soup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Potager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in charge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406781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Fish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Poissonier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in charge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548259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Roast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Rotisseur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in charge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394462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Grill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Grillardin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responsible for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545084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Vegetable &amp; Noodle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Entremetier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responsible for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545211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Larder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Garde-Manger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responsible for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  <a:tr h="545084"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Pastry Cook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Chef Pâtissier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is responsible for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baseline="0" smtClean="0">
                          <a:solidFill>
                            <a:srgbClr val="000000"/>
                          </a:solidFill>
                          <a:latin typeface="Arial - 14"/>
                        </a:rPr>
                        <a:t>the preparation of</a:t>
                      </a:r>
                      <a:endParaRPr lang="it-IT" sz="1400" b="0" i="0" u="none" baseline="0">
                        <a:solidFill>
                          <a:srgbClr val="000000"/>
                        </a:solidFill>
                        <a:latin typeface="Arial - 14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  <a:prstDash val="solid"/>
                    </a:lnL>
                    <a:lnR w="1270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>
                        <a:alpha val="999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972300" y="533400"/>
            <a:ext cx="690347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0" smtClean="0">
                <a:solidFill>
                  <a:srgbClr val="FF6820"/>
                </a:solidFill>
                <a:latin typeface="Arial - 14"/>
              </a:rPr>
              <a:t>sauces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07100" y="1358900"/>
            <a:ext cx="3467684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FF6820"/>
                </a:solidFill>
                <a:latin typeface="Arial - 14"/>
              </a:rPr>
              <a:t>hot and cold desserts, fresh pasta &amp; bread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816600" y="825500"/>
            <a:ext cx="325691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FF6820"/>
                </a:solidFill>
                <a:latin typeface="Arial - 14"/>
              </a:rPr>
              <a:t>all cold foods, buffet and cocktail dishes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356100" y="279400"/>
            <a:ext cx="3892829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FF6820"/>
                </a:solidFill>
                <a:latin typeface="Arial - 14"/>
              </a:rPr>
              <a:t>all the vegetables and eggs, pasta &amp; rice dishes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032500" y="1562100"/>
            <a:ext cx="996822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0" smtClean="0">
                <a:solidFill>
                  <a:srgbClr val="FF6820"/>
                </a:solidFill>
                <a:latin typeface="Arial - 14"/>
              </a:rPr>
              <a:t>grilled food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759700" y="1651000"/>
            <a:ext cx="2260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0" smtClean="0">
                <a:solidFill>
                  <a:srgbClr val="FF6820"/>
                </a:solidFill>
                <a:latin typeface="Arial - 14"/>
              </a:rPr>
              <a:t>roasted and fried food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937500" y="635000"/>
            <a:ext cx="20828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0" smtClean="0">
                <a:solidFill>
                  <a:srgbClr val="FF6820"/>
                </a:solidFill>
                <a:latin typeface="Arial - 14"/>
              </a:rPr>
              <a:t>fish dishes and sauces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200900" y="1104900"/>
            <a:ext cx="1500784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0" smtClean="0">
                <a:solidFill>
                  <a:srgbClr val="FF6820"/>
                </a:solidFill>
                <a:latin typeface="Arial - 14"/>
              </a:rPr>
              <a:t>soups and stocks</a:t>
            </a:r>
            <a:endParaRPr lang="it-IT" sz="1000">
              <a:solidFill>
                <a:srgbClr val="FF6820"/>
              </a:solidFill>
              <a:latin typeface="Arial - 1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747296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1" y="4406900"/>
            <a:ext cx="3066415" cy="3302254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901700" y="2349500"/>
            <a:ext cx="7609713" cy="124649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the cook who oversees the work in the kitchen is the Head Cook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the cook who prepares shrimp cocktails is the Roast Cook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the cook who performs various tasks as needed is the Under Cook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the cook who substitutes the Head Chef is the Tournant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the cook who makes your life sweeter is the Pastry Cook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4" name="Immagine 3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98500"/>
            <a:ext cx="262976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True False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46100" y="2374900"/>
            <a:ext cx="283692" cy="116955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400" b="1" i="1" smtClean="0">
                <a:solidFill>
                  <a:srgbClr val="000000"/>
                </a:solidFill>
                <a:latin typeface="Georgia - 19"/>
              </a:rPr>
              <a:t>1</a:t>
            </a:r>
          </a:p>
          <a:p>
            <a:r>
              <a:rPr lang="it-IT" sz="1400" b="1" i="1" smtClean="0">
                <a:solidFill>
                  <a:srgbClr val="000000"/>
                </a:solidFill>
                <a:latin typeface="Georgia - 19"/>
              </a:rPr>
              <a:t>2</a:t>
            </a:r>
          </a:p>
          <a:p>
            <a:r>
              <a:rPr lang="it-IT" sz="1400" b="1" i="1" smtClean="0">
                <a:solidFill>
                  <a:srgbClr val="000000"/>
                </a:solidFill>
                <a:latin typeface="Georgia - 19"/>
              </a:rPr>
              <a:t>3</a:t>
            </a:r>
          </a:p>
          <a:p>
            <a:r>
              <a:rPr lang="it-IT" sz="1400" b="1" i="1" smtClean="0">
                <a:solidFill>
                  <a:srgbClr val="000000"/>
                </a:solidFill>
                <a:latin typeface="Georgia - 19"/>
              </a:rPr>
              <a:t>4</a:t>
            </a:r>
          </a:p>
          <a:p>
            <a:r>
              <a:rPr lang="it-IT" sz="1400" b="1" i="1" smtClean="0">
                <a:solidFill>
                  <a:srgbClr val="000000"/>
                </a:solidFill>
                <a:latin typeface="Georgia - 19"/>
              </a:rPr>
              <a:t>5</a:t>
            </a:r>
            <a:endParaRPr lang="it-IT" sz="1400" b="1" i="1">
              <a:solidFill>
                <a:srgbClr val="000000"/>
              </a:solidFill>
              <a:latin typeface="Georgia - 19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3900" y="1663700"/>
            <a:ext cx="39751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00"/>
                </a:solidFill>
                <a:latin typeface="AvantGarde Md BT - 28"/>
              </a:rPr>
              <a:t>in a kitchen ...</a:t>
            </a:r>
            <a:endParaRPr lang="it-IT" sz="2100" b="1">
              <a:solidFill>
                <a:srgbClr val="000000"/>
              </a:solidFill>
              <a:latin typeface="AvantGarde Md BT - 28"/>
            </a:endParaRPr>
          </a:p>
        </p:txBody>
      </p:sp>
      <p:grpSp>
        <p:nvGrpSpPr>
          <p:cNvPr id="21" name="Gruppo 20"/>
          <p:cNvGrpSpPr/>
          <p:nvPr/>
        </p:nvGrpSpPr>
        <p:grpSpPr>
          <a:xfrm>
            <a:off x="8359520" y="1841500"/>
            <a:ext cx="1076580" cy="2601087"/>
            <a:chOff x="8359520" y="1841500"/>
            <a:chExt cx="1076580" cy="2601087"/>
          </a:xfrm>
        </p:grpSpPr>
        <p:grpSp>
          <p:nvGrpSpPr>
            <p:cNvPr id="13" name="Gruppo 12"/>
            <p:cNvGrpSpPr/>
            <p:nvPr/>
          </p:nvGrpSpPr>
          <p:grpSpPr>
            <a:xfrm>
              <a:off x="8359520" y="2347722"/>
              <a:ext cx="277242" cy="2094865"/>
              <a:chOff x="8359520" y="2347722"/>
              <a:chExt cx="277242" cy="2094865"/>
            </a:xfrm>
          </p:grpSpPr>
          <p:sp>
            <p:nvSpPr>
              <p:cNvPr id="8" name="Figura a mano libera 7"/>
              <p:cNvSpPr/>
              <p:nvPr/>
            </p:nvSpPr>
            <p:spPr>
              <a:xfrm>
                <a:off x="8359520" y="2347722"/>
                <a:ext cx="277242" cy="277114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4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3"/>
                    </a:lnTo>
                    <a:lnTo>
                      <a:pt x="0" y="277113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Figura a mano libera 8"/>
              <p:cNvSpPr/>
              <p:nvPr/>
            </p:nvSpPr>
            <p:spPr>
              <a:xfrm>
                <a:off x="8359520" y="2795016"/>
                <a:ext cx="277242" cy="277114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4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3"/>
                    </a:lnTo>
                    <a:lnTo>
                      <a:pt x="0" y="277113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Figura a mano libera 9"/>
              <p:cNvSpPr/>
              <p:nvPr/>
            </p:nvSpPr>
            <p:spPr>
              <a:xfrm>
                <a:off x="8359520" y="3232785"/>
                <a:ext cx="277242" cy="277242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242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241"/>
                    </a:lnTo>
                    <a:lnTo>
                      <a:pt x="0" y="277241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Figura a mano libera 10"/>
              <p:cNvSpPr/>
              <p:nvPr/>
            </p:nvSpPr>
            <p:spPr>
              <a:xfrm>
                <a:off x="8359520" y="3718178"/>
                <a:ext cx="277242" cy="277115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5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4"/>
                    </a:lnTo>
                    <a:lnTo>
                      <a:pt x="0" y="27711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Figura a mano libera 11"/>
              <p:cNvSpPr/>
              <p:nvPr/>
            </p:nvSpPr>
            <p:spPr>
              <a:xfrm>
                <a:off x="8359520" y="4165472"/>
                <a:ext cx="277242" cy="277115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5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4"/>
                    </a:lnTo>
                    <a:lnTo>
                      <a:pt x="0" y="27711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9" name="Gruppo 18"/>
            <p:cNvGrpSpPr/>
            <p:nvPr/>
          </p:nvGrpSpPr>
          <p:grpSpPr>
            <a:xfrm>
              <a:off x="8816720" y="2347722"/>
              <a:ext cx="277242" cy="2094865"/>
              <a:chOff x="8816720" y="2347722"/>
              <a:chExt cx="277242" cy="2094865"/>
            </a:xfrm>
          </p:grpSpPr>
          <p:sp>
            <p:nvSpPr>
              <p:cNvPr id="14" name="Figura a mano libera 13"/>
              <p:cNvSpPr/>
              <p:nvPr/>
            </p:nvSpPr>
            <p:spPr>
              <a:xfrm>
                <a:off x="8816720" y="2347722"/>
                <a:ext cx="277242" cy="277114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4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3"/>
                    </a:lnTo>
                    <a:lnTo>
                      <a:pt x="0" y="277113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Figura a mano libera 14"/>
              <p:cNvSpPr/>
              <p:nvPr/>
            </p:nvSpPr>
            <p:spPr>
              <a:xfrm>
                <a:off x="8816720" y="2795016"/>
                <a:ext cx="277242" cy="277114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4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3"/>
                    </a:lnTo>
                    <a:lnTo>
                      <a:pt x="0" y="277113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6" name="Figura a mano libera 15"/>
              <p:cNvSpPr/>
              <p:nvPr/>
            </p:nvSpPr>
            <p:spPr>
              <a:xfrm>
                <a:off x="8816720" y="3232785"/>
                <a:ext cx="277242" cy="277242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242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241"/>
                    </a:lnTo>
                    <a:lnTo>
                      <a:pt x="0" y="277241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" name="Figura a mano libera 16"/>
              <p:cNvSpPr/>
              <p:nvPr/>
            </p:nvSpPr>
            <p:spPr>
              <a:xfrm>
                <a:off x="8816720" y="3718178"/>
                <a:ext cx="277242" cy="277115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5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4"/>
                    </a:lnTo>
                    <a:lnTo>
                      <a:pt x="0" y="27711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Figura a mano libera 17"/>
              <p:cNvSpPr/>
              <p:nvPr/>
            </p:nvSpPr>
            <p:spPr>
              <a:xfrm>
                <a:off x="8816720" y="4165472"/>
                <a:ext cx="277242" cy="277115"/>
              </a:xfrm>
              <a:custGeom>
                <a:avLst/>
                <a:gdLst/>
                <a:ahLst/>
                <a:cxnLst/>
                <a:rect l="0" t="0" r="0" b="0"/>
                <a:pathLst>
                  <a:path w="277242" h="277115">
                    <a:moveTo>
                      <a:pt x="0" y="0"/>
                    </a:moveTo>
                    <a:lnTo>
                      <a:pt x="277241" y="0"/>
                    </a:lnTo>
                    <a:lnTo>
                      <a:pt x="277241" y="277114"/>
                    </a:lnTo>
                    <a:lnTo>
                      <a:pt x="0" y="27711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0" name="CasellaDiTesto 19"/>
            <p:cNvSpPr txBox="1"/>
            <p:nvPr/>
          </p:nvSpPr>
          <p:spPr>
            <a:xfrm>
              <a:off x="8369300" y="1841500"/>
              <a:ext cx="1066800" cy="41549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it-IT" sz="2100" b="1" smtClean="0">
                  <a:solidFill>
                    <a:srgbClr val="000000"/>
                  </a:solidFill>
                  <a:latin typeface="AvantGarde Md BT - 28"/>
                </a:rPr>
                <a:t>T   F</a:t>
              </a:r>
              <a:endParaRPr lang="it-IT" sz="2100" b="1">
                <a:solidFill>
                  <a:srgbClr val="000000"/>
                </a:solidFill>
                <a:latin typeface="AvantGarde Md BT - 28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711200" y="698500"/>
            <a:ext cx="258445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rearrange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pic>
        <p:nvPicPr>
          <p:cNvPr id="4" name="Immagine 3" descr="16563510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12100" y="5880101"/>
            <a:ext cx="1549400" cy="167944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2590800" y="2857500"/>
            <a:ext cx="5080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 b="1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71900" y="2870200"/>
            <a:ext cx="97457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needed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00100" y="2857500"/>
            <a:ext cx="1717979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Chef Tournant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705600" y="2870200"/>
            <a:ext cx="81879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where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19700" y="2857500"/>
            <a:ext cx="148231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Swing Cook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31100" y="2832100"/>
            <a:ext cx="35285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or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912100" y="2819400"/>
            <a:ext cx="62110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runs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7900" y="2857500"/>
            <a:ext cx="338835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to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149600" y="2870200"/>
            <a:ext cx="60721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help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12900" y="3835400"/>
            <a:ext cx="112910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smtClean="0">
                <a:solidFill>
                  <a:srgbClr val="000000"/>
                </a:solidFill>
                <a:latin typeface="Arial - 20"/>
              </a:rPr>
              <a:t>Commis</a:t>
            </a:r>
            <a:endParaRPr lang="it-IT" sz="1500" b="1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467600" y="3784600"/>
            <a:ext cx="48008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937500" y="3797300"/>
            <a:ext cx="49410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are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972300" y="3784600"/>
            <a:ext cx="46596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job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229100" y="3784600"/>
            <a:ext cx="81904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young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842000" y="3771900"/>
            <a:ext cx="55079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and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800100" y="3848100"/>
            <a:ext cx="79052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Chefs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8420100" y="3784600"/>
            <a:ext cx="69179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learn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362700" y="3771900"/>
            <a:ext cx="59296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who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755900" y="3848100"/>
            <a:ext cx="146832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Apprentices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067300" y="3771900"/>
            <a:ext cx="77627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assist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200400" y="4864100"/>
            <a:ext cx="48008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606800" y="4876800"/>
            <a:ext cx="95994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century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9207500" y="4914900"/>
            <a:ext cx="62136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19th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5118100" y="4889500"/>
            <a:ext cx="12992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developed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622800" y="4902200"/>
            <a:ext cx="48008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863600" y="4876800"/>
            <a:ext cx="211310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Auguste Escoffier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2946400" y="4889500"/>
            <a:ext cx="352729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smtClean="0">
                <a:solidFill>
                  <a:srgbClr val="000000"/>
                </a:solidFill>
                <a:latin typeface="Arial - 20"/>
              </a:rPr>
              <a:t>in</a:t>
            </a:r>
            <a:endParaRPr lang="it-IT" sz="1500" b="1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413500" y="4889500"/>
            <a:ext cx="97383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System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7353300" y="4902200"/>
            <a:ext cx="100248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Brigade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8318500" y="4902200"/>
            <a:ext cx="98821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modern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204200" y="1790700"/>
            <a:ext cx="48008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6616700" y="1778000"/>
            <a:ext cx="35285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or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2590800" y="1803400"/>
            <a:ext cx="151681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Head Chef's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2108200" y="1803400"/>
            <a:ext cx="5080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smtClean="0">
                <a:solidFill>
                  <a:srgbClr val="000000"/>
                </a:solidFill>
                <a:latin typeface="Arial - 20"/>
              </a:rPr>
              <a:t>the</a:t>
            </a:r>
            <a:endParaRPr lang="it-IT" sz="1500" b="1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5054600" y="1803400"/>
            <a:ext cx="148231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Under Cook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4737100" y="1790700"/>
            <a:ext cx="3810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is 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191000" y="1790700"/>
            <a:ext cx="53614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first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800100" y="1803400"/>
            <a:ext cx="131302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Sous Chef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381000" y="1739900"/>
            <a:ext cx="341426" cy="126188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900" b="1" i="1" smtClean="0">
                <a:solidFill>
                  <a:srgbClr val="000000"/>
                </a:solidFill>
                <a:latin typeface="Georgia - 26"/>
              </a:rPr>
              <a:t>1</a:t>
            </a:r>
          </a:p>
          <a:p>
            <a:r>
              <a:rPr lang="it-IT" sz="1900" b="1" i="1" smtClean="0">
                <a:solidFill>
                  <a:srgbClr val="000000"/>
                </a:solidFill>
                <a:latin typeface="Georgia - 26"/>
              </a:rPr>
              <a:t>2</a:t>
            </a:r>
          </a:p>
          <a:p>
            <a:r>
              <a:rPr lang="it-IT" sz="1900" b="1" i="1" smtClean="0">
                <a:solidFill>
                  <a:srgbClr val="000000"/>
                </a:solidFill>
                <a:latin typeface="Georgia - 26"/>
              </a:rPr>
              <a:t>3</a:t>
            </a:r>
          </a:p>
          <a:p>
            <a:r>
              <a:rPr lang="it-IT" sz="1900" b="1" i="1" smtClean="0">
                <a:solidFill>
                  <a:srgbClr val="000000"/>
                </a:solidFill>
                <a:latin typeface="Georgia - 26"/>
              </a:rPr>
              <a:t>4</a:t>
            </a:r>
            <a:endParaRPr lang="it-IT" sz="1900" b="1" i="1">
              <a:solidFill>
                <a:srgbClr val="000000"/>
              </a:solidFill>
              <a:latin typeface="Georgia - 26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792733" y="1657476"/>
            <a:ext cx="8335137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>
            <a:off x="805433" y="2724276"/>
            <a:ext cx="8335137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856233" y="3689477"/>
            <a:ext cx="8335137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843533" y="4743577"/>
            <a:ext cx="8335137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sellaDiTesto 47"/>
          <p:cNvSpPr txBox="1"/>
          <p:nvPr/>
        </p:nvSpPr>
        <p:spPr>
          <a:xfrm>
            <a:off x="7010400" y="1778000"/>
            <a:ext cx="112936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assistant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390</Words>
  <Application>Microsoft Office PowerPoint</Application>
  <PresentationFormat>Personalizzato</PresentationFormat>
  <Paragraphs>131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9" baseType="lpstr">
      <vt:lpstr>Arial</vt:lpstr>
      <vt:lpstr>AvantGarde Md BT - 36</vt:lpstr>
      <vt:lpstr>Georgia - 36</vt:lpstr>
      <vt:lpstr>Arial - 30</vt:lpstr>
      <vt:lpstr>AvantGarde Md BT - 28</vt:lpstr>
      <vt:lpstr>Arial - 24</vt:lpstr>
      <vt:lpstr>Arial - 14</vt:lpstr>
      <vt:lpstr>Calibri</vt:lpstr>
      <vt:lpstr>Arial - 20</vt:lpstr>
      <vt:lpstr>Georgia - 19</vt:lpstr>
      <vt:lpstr>Georgia - 26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2</cp:revision>
  <dcterms:created xsi:type="dcterms:W3CDTF">2014-02-21T08:28:44Z</dcterms:created>
  <dcterms:modified xsi:type="dcterms:W3CDTF">2014-02-21T08:30:00Z</dcterms:modified>
</cp:coreProperties>
</file>