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101727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3160133"/>
            <a:ext cx="8636000" cy="21805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764530"/>
            <a:ext cx="7112000" cy="25996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6000" y="407382"/>
            <a:ext cx="2286000" cy="86797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1" y="407382"/>
            <a:ext cx="6688667" cy="86797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2570" y="6536904"/>
            <a:ext cx="8636000" cy="20204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2570" y="4311625"/>
            <a:ext cx="8636000" cy="222527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2373632"/>
            <a:ext cx="4487333" cy="671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64667" y="2373632"/>
            <a:ext cx="4487333" cy="671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2277084"/>
            <a:ext cx="4489098" cy="9489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3226065"/>
            <a:ext cx="4489098" cy="5861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1141" y="2277084"/>
            <a:ext cx="4490861" cy="9489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1141" y="3226065"/>
            <a:ext cx="4490861" cy="5861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1" y="405024"/>
            <a:ext cx="3342570" cy="17237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2278" y="405026"/>
            <a:ext cx="5679722" cy="86821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1" y="2128734"/>
            <a:ext cx="3342570" cy="69584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431" y="7120890"/>
            <a:ext cx="6096000" cy="8406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1431" y="908950"/>
            <a:ext cx="6096000" cy="6103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1431" y="7961551"/>
            <a:ext cx="6096000" cy="11938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08000" y="407380"/>
            <a:ext cx="9144000" cy="16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2373632"/>
            <a:ext cx="9144000" cy="671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1" y="9428588"/>
            <a:ext cx="2370667" cy="541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9585-4983-48F9-A388-90E07EF1AF26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71335" y="9428588"/>
            <a:ext cx="3217333" cy="541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281334" y="9428588"/>
            <a:ext cx="2370667" cy="541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05082-B736-4550-A197-0A6684DCC0F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918720[1]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2120900"/>
            <a:ext cx="3132328" cy="51921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1422400" y="1193800"/>
            <a:ext cx="85979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vantGarde Md BT - 36"/>
              </a:rPr>
              <a:t>KITCHEN LAY OUT AND EQUIPMENT</a:t>
            </a:r>
            <a:endParaRPr lang="it-IT" sz="2700" b="1">
              <a:solidFill>
                <a:srgbClr val="000000"/>
              </a:solidFill>
              <a:latin typeface="AvantGarde Md BT - 36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918720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11200" y="698500"/>
            <a:ext cx="163121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55900" y="838200"/>
            <a:ext cx="64389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AvantGarde Md BT - 24"/>
              </a:rPr>
              <a:t>thanks to the latest technological innovations modular kitchen equipment includes:</a:t>
            </a:r>
            <a:endParaRPr lang="it-IT" b="1">
              <a:solidFill>
                <a:srgbClr val="000000"/>
              </a:solidFill>
              <a:latin typeface="AvantGarde Md BT - 24"/>
            </a:endParaRPr>
          </a:p>
        </p:txBody>
      </p:sp>
      <p:pic>
        <p:nvPicPr>
          <p:cNvPr id="5" name="Immagine 4" descr="Dual%20Fuel%20Ranges-%20Kitchenaid_KDRU767VSS-m[1]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1761870" cy="1761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Immagine 5" descr="commercial-pasta-cookers-56770-1922737[1]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800601"/>
            <a:ext cx="1936242" cy="13971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Immagine 6" descr="Lincat-LDF2-Lynx-Small-Electric-Catering-Twin-Pan-Tabletop-Fryer[1]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7001" y="8102601"/>
            <a:ext cx="1443101" cy="10139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Immagine 7" descr="grills-griddles[1]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5270500"/>
            <a:ext cx="1317371" cy="13173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Immagine 8" descr="zanussi-zyb560x-pyrolitic-single-oven-cut-out[1]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1" y="7137400"/>
            <a:ext cx="1471929" cy="1440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Immagine 9" descr="IHprod.0507.m.rchrds-steamer[1]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959100" y="6832601"/>
            <a:ext cx="2084704" cy="20847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Immagine 10" descr="Easybratt-aperto-MediumLine[1]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67300" y="5270500"/>
            <a:ext cx="2041270" cy="2041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Immagine 11" descr="salamander[1].jp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700" y="7734300"/>
            <a:ext cx="2176271" cy="2058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Immagine 12" descr="TWT-44F[1].jp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292600" y="2451099"/>
            <a:ext cx="2032000" cy="1841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Immagine 13" descr="narrow-dishwasher-siemens-sf25t552gb[1].jp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603500" y="2616200"/>
            <a:ext cx="1400175" cy="21489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CasellaDiTesto 14"/>
          <p:cNvSpPr txBox="1"/>
          <p:nvPr/>
        </p:nvSpPr>
        <p:spPr>
          <a:xfrm>
            <a:off x="4216400" y="1892300"/>
            <a:ext cx="53467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gas or electric ranges with open burners or radiant plates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432800" y="2209800"/>
            <a:ext cx="1511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pasta cookers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131300" y="2628900"/>
            <a:ext cx="660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fryers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899400" y="3009900"/>
            <a:ext cx="1765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grills and griddles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029700" y="3492500"/>
            <a:ext cx="711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ovens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356600" y="6121400"/>
            <a:ext cx="1765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dish-washers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112000" y="5562600"/>
            <a:ext cx="24765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food preparation worktops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331200" y="5143500"/>
            <a:ext cx="1765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salamanders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769100" y="4546600"/>
            <a:ext cx="2565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bratt pans or braising pans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369300" y="3898900"/>
            <a:ext cx="1765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steamers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918720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11200" y="698500"/>
            <a:ext cx="163121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pic>
        <p:nvPicPr>
          <p:cNvPr id="4" name="Immagine 3" descr="modular_kitchen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2705100"/>
            <a:ext cx="8162417" cy="6442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CasellaDiTesto 4"/>
          <p:cNvSpPr txBox="1"/>
          <p:nvPr/>
        </p:nvSpPr>
        <p:spPr>
          <a:xfrm>
            <a:off x="2832100" y="1117600"/>
            <a:ext cx="21717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temperature control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56200" y="977900"/>
            <a:ext cx="2400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legs with adjustable feet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19500" y="469900"/>
            <a:ext cx="2387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bain marie appliances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35400" y="1778000"/>
            <a:ext cx="19685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backsplash panels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31000" y="1498600"/>
            <a:ext cx="2400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fryers with basket lifting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308100" y="1638300"/>
            <a:ext cx="25527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fry top with radiant plates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22800" y="2374900"/>
            <a:ext cx="24765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range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03300" y="2730500"/>
            <a:ext cx="3073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pasta cookers with basket lifting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5800" y="2095500"/>
            <a:ext cx="12319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boiling pan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21400" y="2120900"/>
            <a:ext cx="35941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hob with open burners and grates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089900" y="762000"/>
            <a:ext cx="2400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internal shelves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565900" y="381000"/>
            <a:ext cx="2400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neutral unit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213600" y="2755900"/>
            <a:ext cx="13589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control knobs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918720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1" y="4572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36600" y="736600"/>
            <a:ext cx="470524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complete sentences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2000" y="1828800"/>
            <a:ext cx="1290447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pasta cooker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813800" y="139700"/>
            <a:ext cx="93179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8B0000"/>
                </a:solidFill>
                <a:latin typeface="Arial - 20"/>
              </a:rPr>
              <a:t>is used</a:t>
            </a:r>
            <a:endParaRPr lang="it-IT" sz="1500">
              <a:solidFill>
                <a:srgbClr val="8B0000"/>
              </a:solidFill>
              <a:latin typeface="Arial - 2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48700" y="457200"/>
            <a:ext cx="111546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8B0000"/>
                </a:solidFill>
                <a:latin typeface="Arial - 20"/>
              </a:rPr>
              <a:t>are used</a:t>
            </a:r>
            <a:endParaRPr lang="it-IT" sz="1500">
              <a:solidFill>
                <a:srgbClr val="8B0000"/>
              </a:solidFill>
              <a:latin typeface="Arial - 2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74700" y="6248400"/>
            <a:ext cx="144879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adjustable feet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00100" y="5575300"/>
            <a:ext cx="1132382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neutral unit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2800" y="4953000"/>
            <a:ext cx="1256512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basket lifting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7400" y="4330700"/>
            <a:ext cx="210372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bain marie appliances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00100" y="3746500"/>
            <a:ext cx="1267917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range grates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74700" y="3124200"/>
            <a:ext cx="1233982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control knob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49300" y="2451100"/>
            <a:ext cx="1290447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storage units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30200" y="1752600"/>
            <a:ext cx="358902" cy="25545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000" b="1" i="1" smtClean="0">
                <a:solidFill>
                  <a:srgbClr val="000000"/>
                </a:solidFill>
                <a:latin typeface="Georgia - 27"/>
              </a:rPr>
              <a:t>1</a:t>
            </a:r>
          </a:p>
          <a:p>
            <a:r>
              <a:rPr lang="it-IT" sz="2000" b="1" i="1" smtClean="0">
                <a:solidFill>
                  <a:srgbClr val="000000"/>
                </a:solidFill>
                <a:latin typeface="Georgia - 27"/>
              </a:rPr>
              <a:t>2</a:t>
            </a:r>
          </a:p>
          <a:p>
            <a:r>
              <a:rPr lang="it-IT" sz="2000" b="1" i="1" smtClean="0">
                <a:solidFill>
                  <a:srgbClr val="000000"/>
                </a:solidFill>
                <a:latin typeface="Georgia - 27"/>
              </a:rPr>
              <a:t>3</a:t>
            </a:r>
          </a:p>
          <a:p>
            <a:r>
              <a:rPr lang="it-IT" sz="2000" b="1" i="1" smtClean="0">
                <a:solidFill>
                  <a:srgbClr val="000000"/>
                </a:solidFill>
                <a:latin typeface="Georgia - 27"/>
              </a:rPr>
              <a:t>4</a:t>
            </a:r>
          </a:p>
          <a:p>
            <a:r>
              <a:rPr lang="it-IT" sz="2000" b="1" i="1" smtClean="0">
                <a:solidFill>
                  <a:srgbClr val="000000"/>
                </a:solidFill>
                <a:latin typeface="Georgia - 27"/>
              </a:rPr>
              <a:t>5</a:t>
            </a:r>
          </a:p>
          <a:p>
            <a:r>
              <a:rPr lang="it-IT" sz="2000" b="1" i="1" smtClean="0">
                <a:solidFill>
                  <a:srgbClr val="000000"/>
                </a:solidFill>
                <a:latin typeface="Georgia - 27"/>
              </a:rPr>
              <a:t>6</a:t>
            </a:r>
          </a:p>
          <a:p>
            <a:r>
              <a:rPr lang="it-IT" sz="2000" b="1" i="1" smtClean="0">
                <a:solidFill>
                  <a:srgbClr val="000000"/>
                </a:solidFill>
                <a:latin typeface="Georgia - 27"/>
              </a:rPr>
              <a:t>7</a:t>
            </a:r>
          </a:p>
          <a:p>
            <a:r>
              <a:rPr lang="it-IT" sz="2000" b="1" i="1" smtClean="0">
                <a:solidFill>
                  <a:srgbClr val="000000"/>
                </a:solidFill>
                <a:latin typeface="Georgia - 27"/>
              </a:rPr>
              <a:t>8</a:t>
            </a:r>
            <a:endParaRPr lang="it-IT" sz="2000" b="1" i="1">
              <a:solidFill>
                <a:srgbClr val="000000"/>
              </a:solidFill>
              <a:latin typeface="Georgia - 27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318500" y="4711700"/>
            <a:ext cx="1335684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to cook pasta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58000" y="2044700"/>
            <a:ext cx="33909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to adapt the height of a table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010400" y="2413000"/>
            <a:ext cx="32639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as a worktop while cooking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086600" y="3898900"/>
            <a:ext cx="31877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to remove the food from oil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988300" y="4267200"/>
            <a:ext cx="2159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to cook by steam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048500" y="2794000"/>
            <a:ext cx="32639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to place the pans on them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112000" y="3530600"/>
            <a:ext cx="249913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to reduce or raise the heat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721600" y="3175000"/>
            <a:ext cx="193398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b-NO" sz="1200" smtClean="0">
                <a:solidFill>
                  <a:srgbClr val="000000"/>
                </a:solidFill>
                <a:latin typeface="Arial - 16"/>
              </a:rPr>
              <a:t>to store oil, salt, etc.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325627" y="2235200"/>
            <a:ext cx="5902071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374904" y="2886836"/>
            <a:ext cx="5819901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383159" y="3534028"/>
            <a:ext cx="584453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345820" y="4157979"/>
            <a:ext cx="581152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74904" y="4783454"/>
            <a:ext cx="586917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374904" y="5441060"/>
            <a:ext cx="581164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424306" y="6041135"/>
            <a:ext cx="582803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391413" y="6677914"/>
            <a:ext cx="5869052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918720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11200" y="698500"/>
            <a:ext cx="163121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55900" y="838200"/>
            <a:ext cx="64389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AvantGarde Md BT - 24"/>
              </a:rPr>
              <a:t>there are several types of oven to perform specific cooking functions</a:t>
            </a:r>
            <a:endParaRPr lang="it-IT" b="1">
              <a:solidFill>
                <a:srgbClr val="000000"/>
              </a:solidFill>
              <a:latin typeface="AvantGarde Md BT - 24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0700" y="2641600"/>
            <a:ext cx="21971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convection oven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84200" y="7200900"/>
            <a:ext cx="2654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ideal for baked dishes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0700" y="3962400"/>
            <a:ext cx="4419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dry air combined cooking steam oven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3400" y="5626100"/>
            <a:ext cx="2565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ideal for hot sandwiches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9100" y="6096000"/>
            <a:ext cx="340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ideal for quick and efficient cooking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2900" y="7759700"/>
            <a:ext cx="45085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ideal to vacuum, steam, hold, stew, boil, etc.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5300" y="6616700"/>
            <a:ext cx="14605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Arial - 16"/>
              </a:rPr>
              <a:t>ideal for pizza</a:t>
            </a:r>
            <a:endParaRPr lang="it-IT" sz="1200">
              <a:solidFill>
                <a:srgbClr val="000000"/>
              </a:solidFill>
              <a:latin typeface="Arial - 16"/>
            </a:endParaRPr>
          </a:p>
        </p:txBody>
      </p:sp>
      <p:pic>
        <p:nvPicPr>
          <p:cNvPr id="12" name="Immagine 11" descr="FC34[1]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1" y="3200401"/>
            <a:ext cx="1752345" cy="17523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CasellaDiTesto 12"/>
          <p:cNvSpPr txBox="1"/>
          <p:nvPr/>
        </p:nvSpPr>
        <p:spPr>
          <a:xfrm>
            <a:off x="520700" y="3492500"/>
            <a:ext cx="22987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microwave oven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95300" y="3060700"/>
            <a:ext cx="30861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conveyor or tunnel oven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15" name="Immagine 14" descr="commercial-conveyor-electric-pizza-ovens-49724-2054953[1]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2700" y="7823201"/>
            <a:ext cx="3715892" cy="1401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Immagine 15" descr="Microwave_Oven[1]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8301" y="4711700"/>
            <a:ext cx="1542795" cy="15427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CasellaDiTesto 16"/>
          <p:cNvSpPr txBox="1"/>
          <p:nvPr/>
        </p:nvSpPr>
        <p:spPr>
          <a:xfrm>
            <a:off x="520700" y="4457700"/>
            <a:ext cx="22987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pizza oven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18" name="Immagine 17" descr="commercial-wood-pizza-ovens-68836-5154081[1]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6500" y="6083301"/>
            <a:ext cx="2234818" cy="1638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Immagine 18" descr="exdemoscc101e[1]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899400" y="1689100"/>
            <a:ext cx="1426082" cy="17230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918720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11200" y="698500"/>
            <a:ext cx="163121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404100" y="419100"/>
            <a:ext cx="1930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b="1" smtClean="0">
                <a:solidFill>
                  <a:srgbClr val="000000"/>
                </a:solidFill>
                <a:latin typeface="AvantGarde Md BT - 24"/>
              </a:rPr>
              <a:t>cold storing</a:t>
            </a:r>
            <a:endParaRPr lang="it-IT" b="1">
              <a:solidFill>
                <a:srgbClr val="000000"/>
              </a:solidFill>
              <a:latin typeface="AvantGarde Md BT - 24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6400" y="2692400"/>
            <a:ext cx="47244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refrigerators/blast chillers/blast freezers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4500" y="3860800"/>
            <a:ext cx="4419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walk-in freezer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6400" y="3289300"/>
            <a:ext cx="41148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roll-in blast chillers/blast freezers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8" name="Immagine 7" descr="contemporary-refrigerators-and-freezers[1]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1" y="1981201"/>
            <a:ext cx="2261869" cy="2936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Immagine 8" descr="Victory-VBC-660-POD-Pod-Remote-Roll-In-Blast-Chiller[1]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01" y="4800600"/>
            <a:ext cx="1992121" cy="2837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Immagine 9" descr="product-walkin-cooler[1]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1" y="6096000"/>
            <a:ext cx="2789301" cy="2065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original[1]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59000"/>
            <a:ext cx="9031478" cy="5071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Immagine 2" descr="165918720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301" y="4572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CasellaDiTesto 3"/>
          <p:cNvSpPr txBox="1"/>
          <p:nvPr/>
        </p:nvSpPr>
        <p:spPr>
          <a:xfrm>
            <a:off x="736600" y="736600"/>
            <a:ext cx="163121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51300" y="1231900"/>
            <a:ext cx="57868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sink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08600" y="1054100"/>
            <a:ext cx="108694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work top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2700" y="1498600"/>
            <a:ext cx="67779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oven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30400" y="254000"/>
            <a:ext cx="141201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drain board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721600" y="1524000"/>
            <a:ext cx="108681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sink well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683000" y="508000"/>
            <a:ext cx="210393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open gas burners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96100" y="622300"/>
            <a:ext cx="186382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storage cabinet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086600" y="1104900"/>
            <a:ext cx="143954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water mixer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870200" y="977900"/>
            <a:ext cx="67779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knob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092700" y="1600200"/>
            <a:ext cx="62110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floor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72200" y="1676400"/>
            <a:ext cx="69204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hood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43600" y="152400"/>
            <a:ext cx="182115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4B0082"/>
                </a:solidFill>
                <a:latin typeface="Arial - 20"/>
              </a:rPr>
              <a:t>storage drawer</a:t>
            </a:r>
            <a:endParaRPr lang="it-IT" sz="1500">
              <a:solidFill>
                <a:srgbClr val="4B0082"/>
              </a:solidFill>
              <a:latin typeface="Arial - 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8635367[1]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89601" y="2692400"/>
            <a:ext cx="3977005" cy="4055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990600" y="1663700"/>
            <a:ext cx="62103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vantGarde Md BT - 28"/>
              </a:rPr>
              <a:t>the main activities in the kitchen are</a:t>
            </a:r>
            <a:endParaRPr lang="it-IT" sz="2100" b="1">
              <a:solidFill>
                <a:srgbClr val="000000"/>
              </a:solidFill>
              <a:latin typeface="AvantGarde Md BT - 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28700" y="2349500"/>
            <a:ext cx="223961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D___LIV___RY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66800" y="3898900"/>
            <a:ext cx="1871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COO___ING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92200" y="4394200"/>
            <a:ext cx="180413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___OLDING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41400" y="2882900"/>
            <a:ext cx="191711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STOR___GE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41400" y="3403600"/>
            <a:ext cx="413077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___OOD PR___PARATI___N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04900" y="4927600"/>
            <a:ext cx="175353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SE___VICE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10" name="Immagine 9" descr="165918720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CasellaDiTesto 10"/>
          <p:cNvSpPr txBox="1"/>
          <p:nvPr/>
        </p:nvSpPr>
        <p:spPr>
          <a:xfrm>
            <a:off x="711200" y="698500"/>
            <a:ext cx="228574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complete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30300" y="5461000"/>
            <a:ext cx="297347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W___S___ING ___P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17600" y="6045200"/>
            <a:ext cx="415965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l-PL" smtClean="0">
                <a:solidFill>
                  <a:srgbClr val="000000"/>
                </a:solidFill>
                <a:latin typeface="Arial - 24"/>
              </a:rPr>
              <a:t>W___ST___ D___SPOS___L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8635367[1]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73701" y="2692400"/>
            <a:ext cx="3977005" cy="4055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igura a mano libera 2"/>
          <p:cNvSpPr/>
          <p:nvPr/>
        </p:nvSpPr>
        <p:spPr>
          <a:xfrm>
            <a:off x="1084833" y="2845435"/>
            <a:ext cx="369953" cy="369824"/>
          </a:xfrm>
          <a:custGeom>
            <a:avLst/>
            <a:gdLst/>
            <a:ahLst/>
            <a:cxnLst/>
            <a:rect l="0" t="0" r="0" b="0"/>
            <a:pathLst>
              <a:path w="369953" h="369824">
                <a:moveTo>
                  <a:pt x="0" y="0"/>
                </a:moveTo>
                <a:lnTo>
                  <a:pt x="369952" y="0"/>
                </a:lnTo>
                <a:lnTo>
                  <a:pt x="369952" y="369823"/>
                </a:lnTo>
                <a:lnTo>
                  <a:pt x="0" y="369823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 3"/>
          <p:cNvSpPr/>
          <p:nvPr/>
        </p:nvSpPr>
        <p:spPr>
          <a:xfrm>
            <a:off x="1084833" y="3442334"/>
            <a:ext cx="369953" cy="369826"/>
          </a:xfrm>
          <a:custGeom>
            <a:avLst/>
            <a:gdLst/>
            <a:ahLst/>
            <a:cxnLst/>
            <a:rect l="0" t="0" r="0" b="0"/>
            <a:pathLst>
              <a:path w="369953" h="369826">
                <a:moveTo>
                  <a:pt x="0" y="0"/>
                </a:moveTo>
                <a:lnTo>
                  <a:pt x="369952" y="0"/>
                </a:lnTo>
                <a:lnTo>
                  <a:pt x="369952" y="369825"/>
                </a:lnTo>
                <a:lnTo>
                  <a:pt x="0" y="36982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1084833" y="4026534"/>
            <a:ext cx="369953" cy="369826"/>
          </a:xfrm>
          <a:custGeom>
            <a:avLst/>
            <a:gdLst/>
            <a:ahLst/>
            <a:cxnLst/>
            <a:rect l="0" t="0" r="0" b="0"/>
            <a:pathLst>
              <a:path w="369953" h="369826">
                <a:moveTo>
                  <a:pt x="0" y="0"/>
                </a:moveTo>
                <a:lnTo>
                  <a:pt x="369952" y="0"/>
                </a:lnTo>
                <a:lnTo>
                  <a:pt x="369952" y="369825"/>
                </a:lnTo>
                <a:lnTo>
                  <a:pt x="0" y="36982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1084833" y="4674234"/>
            <a:ext cx="369953" cy="369826"/>
          </a:xfrm>
          <a:custGeom>
            <a:avLst/>
            <a:gdLst/>
            <a:ahLst/>
            <a:cxnLst/>
            <a:rect l="0" t="0" r="0" b="0"/>
            <a:pathLst>
              <a:path w="369953" h="369826">
                <a:moveTo>
                  <a:pt x="0" y="0"/>
                </a:moveTo>
                <a:lnTo>
                  <a:pt x="369952" y="0"/>
                </a:lnTo>
                <a:lnTo>
                  <a:pt x="369952" y="369825"/>
                </a:lnTo>
                <a:lnTo>
                  <a:pt x="0" y="36982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1084833" y="5271134"/>
            <a:ext cx="369953" cy="369826"/>
          </a:xfrm>
          <a:custGeom>
            <a:avLst/>
            <a:gdLst/>
            <a:ahLst/>
            <a:cxnLst/>
            <a:rect l="0" t="0" r="0" b="0"/>
            <a:pathLst>
              <a:path w="369953" h="369826">
                <a:moveTo>
                  <a:pt x="0" y="0"/>
                </a:moveTo>
                <a:lnTo>
                  <a:pt x="369952" y="0"/>
                </a:lnTo>
                <a:lnTo>
                  <a:pt x="369952" y="369825"/>
                </a:lnTo>
                <a:lnTo>
                  <a:pt x="0" y="36982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574800" y="2781300"/>
            <a:ext cx="1652117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200" smtClean="0">
                <a:solidFill>
                  <a:srgbClr val="000000"/>
                </a:solidFill>
                <a:latin typeface="Arial - 30"/>
              </a:rPr>
              <a:t>prepared</a:t>
            </a:r>
            <a:endParaRPr lang="it-IT" sz="2200">
              <a:solidFill>
                <a:srgbClr val="000000"/>
              </a:solidFill>
              <a:latin typeface="Arial - 3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00200" y="4635500"/>
            <a:ext cx="1185900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200" smtClean="0">
                <a:solidFill>
                  <a:srgbClr val="000000"/>
                </a:solidFill>
                <a:latin typeface="Arial - 30"/>
              </a:rPr>
              <a:t>stored</a:t>
            </a:r>
            <a:endParaRPr lang="it-IT" sz="2200">
              <a:solidFill>
                <a:srgbClr val="000000"/>
              </a:solidFill>
              <a:latin typeface="Arial - 3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00200" y="5245100"/>
            <a:ext cx="1461617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200" smtClean="0">
                <a:solidFill>
                  <a:srgbClr val="000000"/>
                </a:solidFill>
                <a:latin typeface="Arial - 30"/>
              </a:rPr>
              <a:t>cleaned</a:t>
            </a:r>
            <a:endParaRPr lang="it-IT" sz="2200">
              <a:solidFill>
                <a:srgbClr val="000000"/>
              </a:solidFill>
              <a:latin typeface="Arial - 3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74800" y="3378200"/>
            <a:ext cx="1355572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200" smtClean="0">
                <a:solidFill>
                  <a:srgbClr val="000000"/>
                </a:solidFill>
                <a:latin typeface="Arial - 30"/>
              </a:rPr>
              <a:t>cooked</a:t>
            </a:r>
            <a:endParaRPr lang="it-IT" sz="2200">
              <a:solidFill>
                <a:srgbClr val="000000"/>
              </a:solidFill>
              <a:latin typeface="Arial - 3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36700" y="3987800"/>
            <a:ext cx="1673148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200" smtClean="0">
                <a:solidFill>
                  <a:srgbClr val="000000"/>
                </a:solidFill>
                <a:latin typeface="Arial - 30"/>
              </a:rPr>
              <a:t>delivered</a:t>
            </a:r>
            <a:endParaRPr lang="it-IT" sz="2200">
              <a:solidFill>
                <a:srgbClr val="000000"/>
              </a:solidFill>
              <a:latin typeface="Arial - 3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03300" y="1917700"/>
            <a:ext cx="39751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vantGarde Md BT - 28"/>
              </a:rPr>
              <a:t>in the kitchen food is ...</a:t>
            </a:r>
            <a:endParaRPr lang="it-IT" sz="2100" b="1">
              <a:solidFill>
                <a:srgbClr val="000000"/>
              </a:solidFill>
              <a:latin typeface="AvantGarde Md BT - 28"/>
            </a:endParaRPr>
          </a:p>
        </p:txBody>
      </p:sp>
      <p:pic>
        <p:nvPicPr>
          <p:cNvPr id="14" name="Immagine 13" descr="165918720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CasellaDiTesto 14"/>
          <p:cNvSpPr txBox="1"/>
          <p:nvPr/>
        </p:nvSpPr>
        <p:spPr>
          <a:xfrm>
            <a:off x="711200" y="698500"/>
            <a:ext cx="196204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reorder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918720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11200" y="698500"/>
            <a:ext cx="163121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pic>
        <p:nvPicPr>
          <p:cNvPr id="4" name="Immagine 3" descr="165959423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1" y="1778001"/>
            <a:ext cx="1099947" cy="15730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Immagine 4" descr="200316656-001[1]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1" y="3752851"/>
            <a:ext cx="1586357" cy="1258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Immagine 5" descr="85471335[1]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5901" y="1397001"/>
            <a:ext cx="1280795" cy="1747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Immagine 6" descr="166272675[1]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3700" y="4089400"/>
            <a:ext cx="1067942" cy="1668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Immagine 7" descr="sb10062836dd-001[1]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4900" y="5626100"/>
            <a:ext cx="1676780" cy="10723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Immagine 8" descr="185070374[1]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432300" y="2578100"/>
            <a:ext cx="1580388" cy="2438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Immagine 9" descr="185119106[1]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0" y="6172200"/>
            <a:ext cx="1524508" cy="9706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Immagine 10" descr="184905420[1]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68801" y="546101"/>
            <a:ext cx="1658873" cy="11410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CasellaDiTesto 11"/>
          <p:cNvSpPr txBox="1"/>
          <p:nvPr/>
        </p:nvSpPr>
        <p:spPr>
          <a:xfrm>
            <a:off x="6553200" y="1816100"/>
            <a:ext cx="162913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DELIVERY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81800" y="3962400"/>
            <a:ext cx="15664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COOKING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42200" y="4762500"/>
            <a:ext cx="151571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HOLDING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607300" y="838200"/>
            <a:ext cx="161185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STORAGE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350000" y="3149600"/>
            <a:ext cx="323169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FOOD PREPARATION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69200" y="2501900"/>
            <a:ext cx="145961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SERVICE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400800" y="5511800"/>
            <a:ext cx="20800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WASHING UP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654800" y="6578600"/>
            <a:ext cx="280873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Arial - 24"/>
              </a:rPr>
              <a:t>WASTE DISPOSAL</a:t>
            </a:r>
            <a:endParaRPr lang="it-IT">
              <a:solidFill>
                <a:srgbClr val="000000"/>
              </a:solidFill>
              <a:latin typeface="Arial - 2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99400" y="2120900"/>
            <a:ext cx="86133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boiling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02100" y="2120900"/>
            <a:ext cx="103063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roasting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54100" y="4000500"/>
            <a:ext cx="101673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cleaned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28700" y="3009900"/>
            <a:ext cx="232270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pastry section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9500" y="2133600"/>
            <a:ext cx="86108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grilling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01700" y="2146300"/>
            <a:ext cx="260743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frying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90900" y="3009900"/>
            <a:ext cx="136984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hot holding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78300" y="4000500"/>
            <a:ext cx="94604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cooked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74000" y="3987800"/>
            <a:ext cx="114373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prepared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72100" y="3009900"/>
            <a:ext cx="19812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chilled holding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892800" y="3975100"/>
            <a:ext cx="115775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delivered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734300" y="3022600"/>
            <a:ext cx="79052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waste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14" name="Immagine 13" descr="165918720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CasellaDiTesto 14"/>
          <p:cNvSpPr txBox="1"/>
          <p:nvPr/>
        </p:nvSpPr>
        <p:spPr>
          <a:xfrm>
            <a:off x="711200" y="698500"/>
            <a:ext cx="41051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find the intruder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pic>
        <p:nvPicPr>
          <p:cNvPr id="16" name="Immagine 15" descr="165980771[1]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1" y="4724401"/>
            <a:ext cx="2240915" cy="27179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17" name="Connettore 1 16"/>
          <p:cNvCxnSpPr/>
          <p:nvPr/>
        </p:nvCxnSpPr>
        <p:spPr>
          <a:xfrm>
            <a:off x="738886" y="2738627"/>
            <a:ext cx="8573516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829310" y="3601846"/>
            <a:ext cx="872972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771779" y="4596384"/>
            <a:ext cx="8968104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04800" y="2006600"/>
            <a:ext cx="3509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000000"/>
                </a:solidFill>
                <a:latin typeface="Georgia - 36"/>
              </a:rPr>
              <a:t>1</a:t>
            </a:r>
            <a:endParaRPr lang="it-IT" sz="2700" b="1" i="1">
              <a:solidFill>
                <a:srgbClr val="000000"/>
              </a:solidFill>
              <a:latin typeface="Georgia - 36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79400" y="2895600"/>
            <a:ext cx="41341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000000"/>
                </a:solidFill>
                <a:latin typeface="Georgia - 36"/>
              </a:rPr>
              <a:t>2</a:t>
            </a:r>
            <a:endParaRPr lang="it-IT" sz="2700" b="1" i="1">
              <a:solidFill>
                <a:srgbClr val="000000"/>
              </a:solidFill>
              <a:latin typeface="Georgia - 36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30200" y="3810000"/>
            <a:ext cx="41252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000000"/>
                </a:solidFill>
                <a:latin typeface="Georgia - 36"/>
              </a:rPr>
              <a:t>3</a:t>
            </a:r>
            <a:endParaRPr lang="it-IT" sz="2700" b="1" i="1">
              <a:solidFill>
                <a:srgbClr val="000000"/>
              </a:solidFill>
              <a:latin typeface="Georgia - 36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349500" y="2120900"/>
            <a:ext cx="100248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cooking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806700" y="4000500"/>
            <a:ext cx="69166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store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750562[2]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1" y="4406900"/>
            <a:ext cx="3021965" cy="3486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914400" y="1866900"/>
            <a:ext cx="9004300" cy="270843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main activities in the kitchen are carried out in __________different areas</a:t>
            </a:r>
          </a:p>
          <a:p>
            <a:endParaRPr lang="it-IT" sz="1500" smtClean="0">
              <a:solidFill>
                <a:srgbClr val="000000"/>
              </a:solidFill>
              <a:latin typeface="Arial - 20"/>
            </a:endParaRP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food is cooked in the ______________________ area</a:t>
            </a:r>
          </a:p>
          <a:p>
            <a:endParaRPr lang="it-IT" sz="1500" smtClean="0">
              <a:solidFill>
                <a:srgbClr val="000000"/>
              </a:solidFill>
              <a:latin typeface="Arial - 20"/>
            </a:endParaRP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food is delivered and stored in the ______________________ area</a:t>
            </a:r>
          </a:p>
          <a:p>
            <a:endParaRPr lang="it-IT" sz="1500" smtClean="0">
              <a:solidFill>
                <a:srgbClr val="000000"/>
              </a:solidFill>
              <a:latin typeface="Arial - 20"/>
            </a:endParaRP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food is cleaned and prepared in the ______________________ area</a:t>
            </a:r>
          </a:p>
          <a:p>
            <a:endParaRPr lang="it-IT" sz="1500" smtClean="0">
              <a:solidFill>
                <a:srgbClr val="000000"/>
              </a:solidFill>
              <a:latin typeface="Arial - 20"/>
            </a:endParaRP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first area is called "______________________ in"</a:t>
            </a:r>
          </a:p>
          <a:p>
            <a:endParaRPr lang="it-IT" sz="1500" smtClean="0">
              <a:solidFill>
                <a:srgbClr val="000000"/>
              </a:solidFill>
              <a:latin typeface="Arial - 20"/>
            </a:endParaRP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we can find a waste disposal in the ______________________ area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4" name="Immagine 3" descr="165918720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CasellaDiTesto 4"/>
          <p:cNvSpPr txBox="1"/>
          <p:nvPr/>
        </p:nvSpPr>
        <p:spPr>
          <a:xfrm>
            <a:off x="711200" y="698500"/>
            <a:ext cx="228574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complete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8000" y="1828800"/>
            <a:ext cx="291947" cy="26314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1</a:t>
            </a:r>
          </a:p>
          <a:p>
            <a:endParaRPr lang="it-IT" sz="1500" b="1" i="1" smtClean="0">
              <a:solidFill>
                <a:srgbClr val="000000"/>
              </a:solidFill>
              <a:latin typeface="Georgia - 20"/>
            </a:endParaRPr>
          </a:p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2</a:t>
            </a:r>
          </a:p>
          <a:p>
            <a:endParaRPr lang="it-IT" sz="1500" b="1" i="1" smtClean="0">
              <a:solidFill>
                <a:srgbClr val="000000"/>
              </a:solidFill>
              <a:latin typeface="Georgia - 20"/>
            </a:endParaRPr>
          </a:p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3</a:t>
            </a:r>
          </a:p>
          <a:p>
            <a:endParaRPr lang="it-IT" sz="1500" b="1" i="1" smtClean="0">
              <a:solidFill>
                <a:srgbClr val="000000"/>
              </a:solidFill>
              <a:latin typeface="Georgia - 20"/>
            </a:endParaRPr>
          </a:p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4</a:t>
            </a:r>
          </a:p>
          <a:p>
            <a:endParaRPr lang="it-IT" sz="1500" b="1" i="1" smtClean="0">
              <a:solidFill>
                <a:srgbClr val="000000"/>
              </a:solidFill>
              <a:latin typeface="Georgia - 20"/>
            </a:endParaRPr>
          </a:p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5</a:t>
            </a:r>
          </a:p>
          <a:p>
            <a:endParaRPr lang="it-IT" sz="1500" b="1" i="1" smtClean="0">
              <a:solidFill>
                <a:srgbClr val="000000"/>
              </a:solidFill>
              <a:latin typeface="Georgia - 20"/>
            </a:endParaRPr>
          </a:p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6</a:t>
            </a:r>
            <a:endParaRPr lang="it-IT" sz="1500" b="1" i="1">
              <a:solidFill>
                <a:srgbClr val="000000"/>
              </a:solidFill>
              <a:latin typeface="Georgia - 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747296[1]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4406900"/>
            <a:ext cx="3066415" cy="3302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1079500" y="2349500"/>
            <a:ext cx="7087565" cy="12464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in the first area food is stored in freezers and storage cabinets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second area is near the back entrance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integrated cooking appliances are in the second area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pasta is stored in the first area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vegetables are trimmed in the second area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4" name="Immagine 3" descr="165918720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CasellaDiTesto 4"/>
          <p:cNvSpPr txBox="1"/>
          <p:nvPr/>
        </p:nvSpPr>
        <p:spPr>
          <a:xfrm>
            <a:off x="711200" y="698500"/>
            <a:ext cx="262976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True False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23900" y="2374900"/>
            <a:ext cx="283692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400" b="1" i="1" smtClean="0">
                <a:solidFill>
                  <a:srgbClr val="000000"/>
                </a:solidFill>
                <a:latin typeface="Georgia - 19"/>
              </a:rPr>
              <a:t>1</a:t>
            </a:r>
          </a:p>
          <a:p>
            <a:r>
              <a:rPr lang="it-IT" sz="1400" b="1" i="1" smtClean="0">
                <a:solidFill>
                  <a:srgbClr val="000000"/>
                </a:solidFill>
                <a:latin typeface="Georgia - 19"/>
              </a:rPr>
              <a:t>2</a:t>
            </a:r>
          </a:p>
          <a:p>
            <a:r>
              <a:rPr lang="it-IT" sz="1400" b="1" i="1" smtClean="0">
                <a:solidFill>
                  <a:srgbClr val="000000"/>
                </a:solidFill>
                <a:latin typeface="Georgia - 19"/>
              </a:rPr>
              <a:t>3</a:t>
            </a:r>
          </a:p>
          <a:p>
            <a:r>
              <a:rPr lang="it-IT" sz="1400" b="1" i="1" smtClean="0">
                <a:solidFill>
                  <a:srgbClr val="000000"/>
                </a:solidFill>
                <a:latin typeface="Georgia - 19"/>
              </a:rPr>
              <a:t>4</a:t>
            </a:r>
          </a:p>
          <a:p>
            <a:r>
              <a:rPr lang="it-IT" sz="1400" b="1" i="1" smtClean="0">
                <a:solidFill>
                  <a:srgbClr val="000000"/>
                </a:solidFill>
                <a:latin typeface="Georgia - 19"/>
              </a:rPr>
              <a:t>5</a:t>
            </a:r>
            <a:endParaRPr lang="it-IT" sz="1400" b="1" i="1">
              <a:solidFill>
                <a:srgbClr val="000000"/>
              </a:solidFill>
              <a:latin typeface="Georgia - 19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3900" y="1663700"/>
            <a:ext cx="39751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100" b="1" smtClean="0">
                <a:solidFill>
                  <a:srgbClr val="000000"/>
                </a:solidFill>
                <a:latin typeface="AvantGarde Md BT - 28"/>
              </a:rPr>
              <a:t>in a kitchen ...</a:t>
            </a:r>
            <a:endParaRPr lang="it-IT" sz="2100" b="1">
              <a:solidFill>
                <a:srgbClr val="000000"/>
              </a:solidFill>
              <a:latin typeface="AvantGarde Md BT - 28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8359520" y="1841500"/>
            <a:ext cx="1076580" cy="2601087"/>
            <a:chOff x="8359520" y="1841500"/>
            <a:chExt cx="1076580" cy="2601087"/>
          </a:xfrm>
        </p:grpSpPr>
        <p:grpSp>
          <p:nvGrpSpPr>
            <p:cNvPr id="13" name="Gruppo 12"/>
            <p:cNvGrpSpPr/>
            <p:nvPr/>
          </p:nvGrpSpPr>
          <p:grpSpPr>
            <a:xfrm>
              <a:off x="8359520" y="2347722"/>
              <a:ext cx="277242" cy="2094865"/>
              <a:chOff x="8359520" y="2347722"/>
              <a:chExt cx="277242" cy="2094865"/>
            </a:xfrm>
          </p:grpSpPr>
          <p:sp>
            <p:nvSpPr>
              <p:cNvPr id="8" name="Figura a mano libera 7"/>
              <p:cNvSpPr/>
              <p:nvPr/>
            </p:nvSpPr>
            <p:spPr>
              <a:xfrm>
                <a:off x="8359520" y="2347722"/>
                <a:ext cx="277242" cy="277114"/>
              </a:xfrm>
              <a:custGeom>
                <a:avLst/>
                <a:gdLst/>
                <a:ahLst/>
                <a:cxnLst/>
                <a:rect l="0" t="0" r="0" b="0"/>
                <a:pathLst>
                  <a:path w="277242" h="277114">
                    <a:moveTo>
                      <a:pt x="0" y="0"/>
                    </a:moveTo>
                    <a:lnTo>
                      <a:pt x="277241" y="0"/>
                    </a:lnTo>
                    <a:lnTo>
                      <a:pt x="277241" y="277113"/>
                    </a:lnTo>
                    <a:lnTo>
                      <a:pt x="0" y="277113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Figura a mano libera 8"/>
              <p:cNvSpPr/>
              <p:nvPr/>
            </p:nvSpPr>
            <p:spPr>
              <a:xfrm>
                <a:off x="8359520" y="2795016"/>
                <a:ext cx="277242" cy="277114"/>
              </a:xfrm>
              <a:custGeom>
                <a:avLst/>
                <a:gdLst/>
                <a:ahLst/>
                <a:cxnLst/>
                <a:rect l="0" t="0" r="0" b="0"/>
                <a:pathLst>
                  <a:path w="277242" h="277114">
                    <a:moveTo>
                      <a:pt x="0" y="0"/>
                    </a:moveTo>
                    <a:lnTo>
                      <a:pt x="277241" y="0"/>
                    </a:lnTo>
                    <a:lnTo>
                      <a:pt x="277241" y="277113"/>
                    </a:lnTo>
                    <a:lnTo>
                      <a:pt x="0" y="277113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 9"/>
              <p:cNvSpPr/>
              <p:nvPr/>
            </p:nvSpPr>
            <p:spPr>
              <a:xfrm>
                <a:off x="8359520" y="3232785"/>
                <a:ext cx="277242" cy="277242"/>
              </a:xfrm>
              <a:custGeom>
                <a:avLst/>
                <a:gdLst/>
                <a:ahLst/>
                <a:cxnLst/>
                <a:rect l="0" t="0" r="0" b="0"/>
                <a:pathLst>
                  <a:path w="277242" h="277242">
                    <a:moveTo>
                      <a:pt x="0" y="0"/>
                    </a:moveTo>
                    <a:lnTo>
                      <a:pt x="277241" y="0"/>
                    </a:lnTo>
                    <a:lnTo>
                      <a:pt x="277241" y="277241"/>
                    </a:lnTo>
                    <a:lnTo>
                      <a:pt x="0" y="277241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Figura a mano libera 10"/>
              <p:cNvSpPr/>
              <p:nvPr/>
            </p:nvSpPr>
            <p:spPr>
              <a:xfrm>
                <a:off x="8359520" y="3718178"/>
                <a:ext cx="277242" cy="277115"/>
              </a:xfrm>
              <a:custGeom>
                <a:avLst/>
                <a:gdLst/>
                <a:ahLst/>
                <a:cxnLst/>
                <a:rect l="0" t="0" r="0" b="0"/>
                <a:pathLst>
                  <a:path w="277242" h="277115">
                    <a:moveTo>
                      <a:pt x="0" y="0"/>
                    </a:moveTo>
                    <a:lnTo>
                      <a:pt x="277241" y="0"/>
                    </a:lnTo>
                    <a:lnTo>
                      <a:pt x="277241" y="277114"/>
                    </a:lnTo>
                    <a:lnTo>
                      <a:pt x="0" y="27711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Figura a mano libera 11"/>
              <p:cNvSpPr/>
              <p:nvPr/>
            </p:nvSpPr>
            <p:spPr>
              <a:xfrm>
                <a:off x="8359520" y="4165472"/>
                <a:ext cx="277242" cy="277115"/>
              </a:xfrm>
              <a:custGeom>
                <a:avLst/>
                <a:gdLst/>
                <a:ahLst/>
                <a:cxnLst/>
                <a:rect l="0" t="0" r="0" b="0"/>
                <a:pathLst>
                  <a:path w="277242" h="277115">
                    <a:moveTo>
                      <a:pt x="0" y="0"/>
                    </a:moveTo>
                    <a:lnTo>
                      <a:pt x="277241" y="0"/>
                    </a:lnTo>
                    <a:lnTo>
                      <a:pt x="277241" y="277114"/>
                    </a:lnTo>
                    <a:lnTo>
                      <a:pt x="0" y="27711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9" name="Gruppo 18"/>
            <p:cNvGrpSpPr/>
            <p:nvPr/>
          </p:nvGrpSpPr>
          <p:grpSpPr>
            <a:xfrm>
              <a:off x="8816720" y="2347722"/>
              <a:ext cx="277242" cy="2094865"/>
              <a:chOff x="8816720" y="2347722"/>
              <a:chExt cx="277242" cy="2094865"/>
            </a:xfrm>
          </p:grpSpPr>
          <p:sp>
            <p:nvSpPr>
              <p:cNvPr id="14" name="Figura a mano libera 13"/>
              <p:cNvSpPr/>
              <p:nvPr/>
            </p:nvSpPr>
            <p:spPr>
              <a:xfrm>
                <a:off x="8816720" y="2347722"/>
                <a:ext cx="277242" cy="277114"/>
              </a:xfrm>
              <a:custGeom>
                <a:avLst/>
                <a:gdLst/>
                <a:ahLst/>
                <a:cxnLst/>
                <a:rect l="0" t="0" r="0" b="0"/>
                <a:pathLst>
                  <a:path w="277242" h="277114">
                    <a:moveTo>
                      <a:pt x="0" y="0"/>
                    </a:moveTo>
                    <a:lnTo>
                      <a:pt x="277241" y="0"/>
                    </a:lnTo>
                    <a:lnTo>
                      <a:pt x="277241" y="277113"/>
                    </a:lnTo>
                    <a:lnTo>
                      <a:pt x="0" y="277113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Figura a mano libera 14"/>
              <p:cNvSpPr/>
              <p:nvPr/>
            </p:nvSpPr>
            <p:spPr>
              <a:xfrm>
                <a:off x="8816720" y="2795016"/>
                <a:ext cx="277242" cy="277114"/>
              </a:xfrm>
              <a:custGeom>
                <a:avLst/>
                <a:gdLst/>
                <a:ahLst/>
                <a:cxnLst/>
                <a:rect l="0" t="0" r="0" b="0"/>
                <a:pathLst>
                  <a:path w="277242" h="277114">
                    <a:moveTo>
                      <a:pt x="0" y="0"/>
                    </a:moveTo>
                    <a:lnTo>
                      <a:pt x="277241" y="0"/>
                    </a:lnTo>
                    <a:lnTo>
                      <a:pt x="277241" y="277113"/>
                    </a:lnTo>
                    <a:lnTo>
                      <a:pt x="0" y="277113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Figura a mano libera 15"/>
              <p:cNvSpPr/>
              <p:nvPr/>
            </p:nvSpPr>
            <p:spPr>
              <a:xfrm>
                <a:off x="8816720" y="3232785"/>
                <a:ext cx="277242" cy="277242"/>
              </a:xfrm>
              <a:custGeom>
                <a:avLst/>
                <a:gdLst/>
                <a:ahLst/>
                <a:cxnLst/>
                <a:rect l="0" t="0" r="0" b="0"/>
                <a:pathLst>
                  <a:path w="277242" h="277242">
                    <a:moveTo>
                      <a:pt x="0" y="0"/>
                    </a:moveTo>
                    <a:lnTo>
                      <a:pt x="277241" y="0"/>
                    </a:lnTo>
                    <a:lnTo>
                      <a:pt x="277241" y="277241"/>
                    </a:lnTo>
                    <a:lnTo>
                      <a:pt x="0" y="277241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Figura a mano libera 16"/>
              <p:cNvSpPr/>
              <p:nvPr/>
            </p:nvSpPr>
            <p:spPr>
              <a:xfrm>
                <a:off x="8816720" y="3718178"/>
                <a:ext cx="277242" cy="277115"/>
              </a:xfrm>
              <a:custGeom>
                <a:avLst/>
                <a:gdLst/>
                <a:ahLst/>
                <a:cxnLst/>
                <a:rect l="0" t="0" r="0" b="0"/>
                <a:pathLst>
                  <a:path w="277242" h="277115">
                    <a:moveTo>
                      <a:pt x="0" y="0"/>
                    </a:moveTo>
                    <a:lnTo>
                      <a:pt x="277241" y="0"/>
                    </a:lnTo>
                    <a:lnTo>
                      <a:pt x="277241" y="277114"/>
                    </a:lnTo>
                    <a:lnTo>
                      <a:pt x="0" y="27711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Figura a mano libera 17"/>
              <p:cNvSpPr/>
              <p:nvPr/>
            </p:nvSpPr>
            <p:spPr>
              <a:xfrm>
                <a:off x="8816720" y="4165472"/>
                <a:ext cx="277242" cy="277115"/>
              </a:xfrm>
              <a:custGeom>
                <a:avLst/>
                <a:gdLst/>
                <a:ahLst/>
                <a:cxnLst/>
                <a:rect l="0" t="0" r="0" b="0"/>
                <a:pathLst>
                  <a:path w="277242" h="277115">
                    <a:moveTo>
                      <a:pt x="0" y="0"/>
                    </a:moveTo>
                    <a:lnTo>
                      <a:pt x="277241" y="0"/>
                    </a:lnTo>
                    <a:lnTo>
                      <a:pt x="277241" y="277114"/>
                    </a:lnTo>
                    <a:lnTo>
                      <a:pt x="0" y="27711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0" name="CasellaDiTesto 19"/>
            <p:cNvSpPr txBox="1"/>
            <p:nvPr/>
          </p:nvSpPr>
          <p:spPr>
            <a:xfrm>
              <a:off x="8369300" y="1841500"/>
              <a:ext cx="10668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it-IT" sz="2100" b="1" smtClean="0">
                  <a:solidFill>
                    <a:srgbClr val="000000"/>
                  </a:solidFill>
                  <a:latin typeface="AvantGarde Md BT - 28"/>
                </a:rPr>
                <a:t>T   F</a:t>
              </a:r>
              <a:endParaRPr lang="it-IT" sz="2100" b="1">
                <a:solidFill>
                  <a:srgbClr val="000000"/>
                </a:solidFill>
                <a:latin typeface="AvantGarde Md BT - 28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918720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11200" y="698500"/>
            <a:ext cx="258445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rearrange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pic>
        <p:nvPicPr>
          <p:cNvPr id="4" name="Immagine 3" descr="165635100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2100" y="5880101"/>
            <a:ext cx="1549400" cy="16794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CasellaDiTesto 4"/>
          <p:cNvSpPr txBox="1"/>
          <p:nvPr/>
        </p:nvSpPr>
        <p:spPr>
          <a:xfrm>
            <a:off x="838200" y="2806700"/>
            <a:ext cx="32468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in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239000" y="2832100"/>
            <a:ext cx="48008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the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06500" y="2806700"/>
            <a:ext cx="94604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second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91300" y="2819400"/>
            <a:ext cx="63538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area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87700" y="2819400"/>
            <a:ext cx="62136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food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785100" y="2819400"/>
            <a:ext cx="31043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is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84400" y="2819400"/>
            <a:ext cx="101673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cleaned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10000" y="2806700"/>
            <a:ext cx="55079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and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43400" y="2832100"/>
            <a:ext cx="114373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prepared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140700" y="2819400"/>
            <a:ext cx="42341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for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499100" y="2832100"/>
            <a:ext cx="100248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cooking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76300" y="3835400"/>
            <a:ext cx="62136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food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438900" y="3835400"/>
            <a:ext cx="83294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stored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070100" y="3822700"/>
            <a:ext cx="32468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in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251700" y="3822700"/>
            <a:ext cx="55079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and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374900" y="3822700"/>
            <a:ext cx="53614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first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461000" y="3810000"/>
            <a:ext cx="32468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in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600200" y="3822700"/>
            <a:ext cx="48008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the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765800" y="3810000"/>
            <a:ext cx="63538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area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987800" y="3797300"/>
            <a:ext cx="31043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is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46400" y="3797300"/>
            <a:ext cx="104452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freezers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305300" y="3810000"/>
            <a:ext cx="115775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delivered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800600" y="4864100"/>
            <a:ext cx="32468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in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238500" y="4889500"/>
            <a:ext cx="48008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the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578100" y="4889500"/>
            <a:ext cx="62110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third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102100" y="4889500"/>
            <a:ext cx="63538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area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866900" y="4876800"/>
            <a:ext cx="62136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food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695700" y="4889500"/>
            <a:ext cx="31043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is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863600" y="4876800"/>
            <a:ext cx="94604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cooked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549400" y="5842000"/>
            <a:ext cx="79052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waste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118100" y="5867400"/>
            <a:ext cx="31043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is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489200" y="5867400"/>
            <a:ext cx="114373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disposed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5461000" y="5880100"/>
            <a:ext cx="32468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in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673600" y="5892800"/>
            <a:ext cx="48008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the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708400" y="5880100"/>
            <a:ext cx="94604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second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825500" y="5816600"/>
            <a:ext cx="63538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area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851400" y="1803400"/>
            <a:ext cx="48008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the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76400" y="1790700"/>
            <a:ext cx="149659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professional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346700" y="1790700"/>
            <a:ext cx="93179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kitchen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787400" y="1790700"/>
            <a:ext cx="81904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needs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987800" y="1803400"/>
            <a:ext cx="26827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292600" y="1790700"/>
            <a:ext cx="56456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well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248400" y="1790700"/>
            <a:ext cx="115801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designed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00400" y="1790700"/>
            <a:ext cx="80479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layout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81000" y="1739900"/>
            <a:ext cx="341426" cy="155427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900" b="1" i="1" smtClean="0">
                <a:solidFill>
                  <a:srgbClr val="000000"/>
                </a:solidFill>
                <a:latin typeface="Georgia - 26"/>
              </a:rPr>
              <a:t>1</a:t>
            </a:r>
          </a:p>
          <a:p>
            <a:r>
              <a:rPr lang="it-IT" sz="1900" b="1" i="1" smtClean="0">
                <a:solidFill>
                  <a:srgbClr val="000000"/>
                </a:solidFill>
                <a:latin typeface="Georgia - 26"/>
              </a:rPr>
              <a:t>2</a:t>
            </a:r>
          </a:p>
          <a:p>
            <a:r>
              <a:rPr lang="it-IT" sz="1900" b="1" i="1" smtClean="0">
                <a:solidFill>
                  <a:srgbClr val="000000"/>
                </a:solidFill>
                <a:latin typeface="Georgia - 26"/>
              </a:rPr>
              <a:t>3</a:t>
            </a:r>
          </a:p>
          <a:p>
            <a:r>
              <a:rPr lang="it-IT" sz="1900" b="1" i="1" smtClean="0">
                <a:solidFill>
                  <a:srgbClr val="000000"/>
                </a:solidFill>
                <a:latin typeface="Georgia - 26"/>
              </a:rPr>
              <a:t>4</a:t>
            </a:r>
          </a:p>
          <a:p>
            <a:r>
              <a:rPr lang="it-IT" sz="1900" b="1" i="1" smtClean="0">
                <a:solidFill>
                  <a:srgbClr val="000000"/>
                </a:solidFill>
                <a:latin typeface="Georgia - 26"/>
              </a:rPr>
              <a:t>5</a:t>
            </a:r>
            <a:endParaRPr lang="it-IT" sz="1900" b="1" i="1">
              <a:solidFill>
                <a:srgbClr val="000000"/>
              </a:solidFill>
              <a:latin typeface="Georgia - 26"/>
            </a:endParaRPr>
          </a:p>
        </p:txBody>
      </p:sp>
      <p:cxnSp>
        <p:nvCxnSpPr>
          <p:cNvPr id="50" name="Connettore 1 49"/>
          <p:cNvCxnSpPr/>
          <p:nvPr/>
        </p:nvCxnSpPr>
        <p:spPr>
          <a:xfrm>
            <a:off x="792733" y="1657476"/>
            <a:ext cx="833513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805433" y="2724276"/>
            <a:ext cx="833513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856233" y="3689477"/>
            <a:ext cx="833513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843533" y="4743577"/>
            <a:ext cx="833513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805433" y="5683377"/>
            <a:ext cx="833513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918720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1" y="4572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36600" y="736600"/>
            <a:ext cx="309813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word search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308099" y="1917700"/>
          <a:ext cx="6985000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635000"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W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A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S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H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K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M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H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C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O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L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D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A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F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I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S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H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B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E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A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I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D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R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S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M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H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I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T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N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A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A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T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E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Y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T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E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O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D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I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C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C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K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T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L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G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E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A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T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S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H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L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S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E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E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E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O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E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N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I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P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L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E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A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T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S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R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O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C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U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L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I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N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A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R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Y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N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Y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D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C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D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I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N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I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N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G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R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O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O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i="0" u="none" baseline="0" smtClean="0">
                          <a:solidFill>
                            <a:srgbClr val="000000"/>
                          </a:solidFill>
                          <a:latin typeface="Arial - 36"/>
                        </a:rPr>
                        <a:t>M</a:t>
                      </a:r>
                      <a:endParaRPr lang="it-IT" sz="3600" b="0" i="0" u="none" baseline="0">
                        <a:solidFill>
                          <a:srgbClr val="000000"/>
                        </a:solidFill>
                        <a:latin typeface="Arial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333500" y="7404100"/>
            <a:ext cx="89611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MEAT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PLEATS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SEE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WASTE</a:t>
            </a:r>
            <a:endParaRPr lang="it-IT" sz="900">
              <a:solidFill>
                <a:srgbClr val="000000"/>
              </a:solidFill>
              <a:latin typeface="Arial - 1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86000" y="7391400"/>
            <a:ext cx="89611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WASH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BAKE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CLEAN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COLD</a:t>
            </a:r>
            <a:endParaRPr lang="it-IT" sz="900">
              <a:solidFill>
                <a:srgbClr val="000000"/>
              </a:solidFill>
              <a:latin typeface="Arial - 1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51200" y="7391400"/>
            <a:ext cx="147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CUISINE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CULINARY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DISH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DINING ROOM</a:t>
            </a:r>
            <a:endParaRPr lang="it-IT" sz="900">
              <a:solidFill>
                <a:srgbClr val="000000"/>
              </a:solidFill>
              <a:latin typeface="Arial - 1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99000" y="7429500"/>
            <a:ext cx="13335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DRY GOOD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EAT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FISH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HAT</a:t>
            </a:r>
            <a:endParaRPr lang="it-IT" sz="900">
              <a:solidFill>
                <a:srgbClr val="000000"/>
              </a:solidFill>
              <a:latin typeface="Arial - 1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43600" y="7467600"/>
            <a:ext cx="89611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HOT</a:t>
            </a:r>
          </a:p>
          <a:p>
            <a:r>
              <a:rPr lang="it-IT" sz="900" smtClean="0">
                <a:solidFill>
                  <a:srgbClr val="000000"/>
                </a:solidFill>
                <a:latin typeface="Arial - 12"/>
              </a:rPr>
              <a:t>MEAN</a:t>
            </a:r>
            <a:endParaRPr lang="it-IT" sz="900">
              <a:solidFill>
                <a:srgbClr val="000000"/>
              </a:solidFill>
              <a:latin typeface="Arial - 1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Personalizzato</PresentationFormat>
  <Paragraphs>321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32" baseType="lpstr">
      <vt:lpstr>Arial</vt:lpstr>
      <vt:lpstr>AvantGarde Md BT - 36</vt:lpstr>
      <vt:lpstr>AvantGarde Md BT - 28</vt:lpstr>
      <vt:lpstr>Arial - 24</vt:lpstr>
      <vt:lpstr>Georgia - 36</vt:lpstr>
      <vt:lpstr>Calibri</vt:lpstr>
      <vt:lpstr>Arial - 30</vt:lpstr>
      <vt:lpstr>Arial - 20</vt:lpstr>
      <vt:lpstr>Georgia - 20</vt:lpstr>
      <vt:lpstr>Georgia - 19</vt:lpstr>
      <vt:lpstr>Georgia - 26</vt:lpstr>
      <vt:lpstr>Arial - 36</vt:lpstr>
      <vt:lpstr>Arial - 12</vt:lpstr>
      <vt:lpstr>AvantGarde Md BT - 24</vt:lpstr>
      <vt:lpstr>Arial - 16</vt:lpstr>
      <vt:lpstr>Georgia - 27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1</cp:revision>
  <dcterms:created xsi:type="dcterms:W3CDTF">2014-02-21T08:27:13Z</dcterms:created>
  <dcterms:modified xsi:type="dcterms:W3CDTF">2014-02-21T08:27:16Z</dcterms:modified>
</cp:coreProperties>
</file>