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620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88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79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746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13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02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99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30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17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03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8FA09-250D-48F4-9ABD-97A20BF6ACB3}" type="datetimeFigureOut">
              <a:rPr lang="it-IT" smtClean="0"/>
              <a:t>18/04/2014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A4DE-7DE1-4E75-AA47-3FF14F70D7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37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2120900"/>
            <a:ext cx="3132328" cy="519214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1422400" y="1193800"/>
            <a:ext cx="462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000000"/>
                </a:solidFill>
                <a:latin typeface="AvantGarde Md BT - 36"/>
              </a:rPr>
              <a:t>PANS AND POTS</a:t>
            </a:r>
            <a:endParaRPr lang="it-IT" sz="2700" b="1">
              <a:solidFill>
                <a:srgbClr val="000000"/>
              </a:solidFill>
              <a:latin typeface="AvantGarde Md BT - 36"/>
            </a:endParaRPr>
          </a:p>
        </p:txBody>
      </p:sp>
    </p:spTree>
    <p:extLst>
      <p:ext uri="{BB962C8B-B14F-4D97-AF65-F5344CB8AC3E}">
        <p14:creationId xmlns:p14="http://schemas.microsoft.com/office/powerpoint/2010/main" val="404931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2641600"/>
            <a:ext cx="1840178" cy="184017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Immagine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CasellaDiTesto 3"/>
          <p:cNvSpPr txBox="1"/>
          <p:nvPr/>
        </p:nvSpPr>
        <p:spPr>
          <a:xfrm>
            <a:off x="711200" y="685800"/>
            <a:ext cx="1625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600" b="1" i="1" smtClean="0">
                <a:solidFill>
                  <a:srgbClr val="8B0000"/>
                </a:solidFill>
                <a:latin typeface="Georgia - 35"/>
              </a:rPr>
              <a:t>match</a:t>
            </a:r>
            <a:endParaRPr lang="it-IT" sz="2600" b="1" i="1">
              <a:solidFill>
                <a:srgbClr val="8B0000"/>
              </a:solidFill>
              <a:latin typeface="Georgia - 35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14900" y="4330700"/>
            <a:ext cx="50800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make sauces, cook vegetables, soups. Lids fit tightly to accelerate cooking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264658" y="2540000"/>
            <a:ext cx="5320284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make stews, soups, casseroles, roasts with long cooking times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407527" y="304800"/>
            <a:ext cx="1904746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FRYING PAN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600700" y="3251200"/>
            <a:ext cx="43688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prevent steam. It is ideal for scrambling and shallow frying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3600" y="3759200"/>
            <a:ext cx="47879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lightly, quickly fry in a little fat or for browning meats, poultry, fish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382000" y="2159000"/>
            <a:ext cx="1701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SAUCEPAN 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683627" y="736600"/>
            <a:ext cx="1980946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STOCKPOT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689600" y="1219200"/>
            <a:ext cx="4648073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300" b="1" smtClean="0">
                <a:solidFill>
                  <a:srgbClr val="8B0000"/>
                </a:solidFill>
                <a:latin typeface="Calibri - 18"/>
              </a:rPr>
              <a:t>CASSEROLE, SAUCE POT OR DUTCH OVEN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648200" y="2895600"/>
            <a:ext cx="54610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simmer stocks and soups, pastas, vegetables and lobsters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610600" y="1701800"/>
            <a:ext cx="16002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SAUTE’ PAN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pic>
        <p:nvPicPr>
          <p:cNvPr id="15" name="Immagine 14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3733800"/>
            <a:ext cx="1473926" cy="14739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6" name="Immagine 1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6286500"/>
            <a:ext cx="1619076" cy="8849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Immagine 1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207000"/>
            <a:ext cx="1186287" cy="73353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Immagine 17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76400"/>
            <a:ext cx="1624625" cy="119689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10787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949700"/>
            <a:ext cx="1785221" cy="13957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Immagin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2641600"/>
            <a:ext cx="1793680" cy="17936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Immagine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1200" y="685800"/>
            <a:ext cx="1625600" cy="4924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600" b="1" i="1" smtClean="0">
                <a:solidFill>
                  <a:srgbClr val="8B0000"/>
                </a:solidFill>
                <a:latin typeface="Georgia - 35"/>
              </a:rPr>
              <a:t>match</a:t>
            </a:r>
            <a:endParaRPr lang="it-IT" sz="2600" b="1" i="1">
              <a:solidFill>
                <a:srgbClr val="8B0000"/>
              </a:solidFill>
              <a:latin typeface="Georgia - 35"/>
            </a:endParaRPr>
          </a:p>
        </p:txBody>
      </p:sp>
      <p:pic>
        <p:nvPicPr>
          <p:cNvPr id="6" name="Immagine 5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244600"/>
            <a:ext cx="1922780" cy="16854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Immagine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5410200"/>
            <a:ext cx="1739544" cy="99691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Immagine 7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00" y="5575300"/>
            <a:ext cx="1311080" cy="13110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CasellaDiTesto 8"/>
          <p:cNvSpPr txBox="1"/>
          <p:nvPr/>
        </p:nvSpPr>
        <p:spPr>
          <a:xfrm>
            <a:off x="7086600" y="952500"/>
            <a:ext cx="18288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BAKING DISH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404100" y="1727200"/>
            <a:ext cx="1566577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ROASTING PAN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391400" y="2400300"/>
            <a:ext cx="29972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Evasée OR CHEF'S PAN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636000" y="774700"/>
            <a:ext cx="1371600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WOK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559800" y="2844800"/>
            <a:ext cx="1320546" cy="29238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300" b="1" smtClean="0">
                <a:solidFill>
                  <a:srgbClr val="8B0000"/>
                </a:solidFill>
                <a:latin typeface="Calibri - 18"/>
              </a:rPr>
              <a:t>GRILL PAN</a:t>
            </a:r>
            <a:endParaRPr lang="it-IT" sz="1300" b="1">
              <a:solidFill>
                <a:srgbClr val="8B0000"/>
              </a:solidFill>
              <a:latin typeface="Calibri - 18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007100" y="3962400"/>
            <a:ext cx="40767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get the same cooking results as on a grill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14800" y="4356100"/>
            <a:ext cx="53213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means “big spoon” in Chinese. it has a rounded shape which allows food to cook quickly in a minimum of fat at a high temperature to retain ll flavor and nutritional value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695700" y="3162300"/>
            <a:ext cx="4660900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roast meats and it makes outsides crunchy and insides moist. 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3886200" y="3619500"/>
            <a:ext cx="5474004" cy="2308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used to heat quickly on the stovetop or in the oven. It has stay-cool stainless steel handles.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330700" y="5041900"/>
            <a:ext cx="53213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900" smtClean="0">
                <a:solidFill>
                  <a:srgbClr val="000000"/>
                </a:solidFill>
                <a:latin typeface="Calibri - 11"/>
              </a:rPr>
              <a:t>It is a new hybrid pan. It is used to do everything! You can sauté, brown, poach, stir-fry and make a sauce. Rounded sides allow to whisk ingredients. Flat bottom facilitates browning, and the high sides are deep to toss vegetables and small cuts of meats and fish without splling liquids.</a:t>
            </a:r>
            <a:endParaRPr lang="it-IT" sz="900">
              <a:solidFill>
                <a:srgbClr val="000000"/>
              </a:solidFill>
              <a:latin typeface="Calibri - 11"/>
            </a:endParaRPr>
          </a:p>
        </p:txBody>
      </p:sp>
    </p:spTree>
    <p:extLst>
      <p:ext uri="{BB962C8B-B14F-4D97-AF65-F5344CB8AC3E}">
        <p14:creationId xmlns:p14="http://schemas.microsoft.com/office/powerpoint/2010/main" val="1371614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Personalizzato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AvantGarde Md BT - 36</vt:lpstr>
      <vt:lpstr>Georgia - 35</vt:lpstr>
      <vt:lpstr>Calibri</vt:lpstr>
      <vt:lpstr>Calibri - 11</vt:lpstr>
      <vt:lpstr>Calibri - 18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Arianna</dc:creator>
  <cp:lastModifiedBy>Arianna</cp:lastModifiedBy>
  <cp:revision>1</cp:revision>
  <dcterms:created xsi:type="dcterms:W3CDTF">2014-04-18T06:04:15Z</dcterms:created>
  <dcterms:modified xsi:type="dcterms:W3CDTF">2014-04-18T06:04:17Z</dcterms:modified>
</cp:coreProperties>
</file>