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</p:sldIdLst>
  <p:sldSz cx="10160000" cy="7620000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</p:embeddedFont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62000" y="2367141"/>
            <a:ext cx="8636000" cy="163336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3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FA09-250D-48F4-9ABD-97A20BF6ACB3}" type="datetimeFigureOut">
              <a:rPr lang="it-IT" smtClean="0"/>
              <a:t>18/04/2014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4DE-7DE1-4E75-AA47-3FF14F70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1883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FA09-250D-48F4-9ABD-97A20BF6ACB3}" type="datetimeFigureOut">
              <a:rPr lang="it-IT" smtClean="0"/>
              <a:t>18/04/2014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4DE-7DE1-4E75-AA47-3FF14F70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0798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66000" y="305155"/>
            <a:ext cx="2286000" cy="650169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8001" y="305155"/>
            <a:ext cx="6688667" cy="650169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FA09-250D-48F4-9ABD-97A20BF6ACB3}" type="datetimeFigureOut">
              <a:rPr lang="it-IT" smtClean="0"/>
              <a:t>18/04/2014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4DE-7DE1-4E75-AA47-3FF14F70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130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FA09-250D-48F4-9ABD-97A20BF6ACB3}" type="datetimeFigureOut">
              <a:rPr lang="it-IT" smtClean="0"/>
              <a:t>18/04/2014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4DE-7DE1-4E75-AA47-3FF14F70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469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570" y="4896557"/>
            <a:ext cx="8636000" cy="151341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2570" y="3229682"/>
            <a:ext cx="8636000" cy="16668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FA09-250D-48F4-9ABD-97A20BF6ACB3}" type="datetimeFigureOut">
              <a:rPr lang="it-IT" smtClean="0"/>
              <a:t>18/04/2014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4DE-7DE1-4E75-AA47-3FF14F70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313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8000" y="1778002"/>
            <a:ext cx="4487333" cy="50288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64667" y="1778002"/>
            <a:ext cx="4487333" cy="50288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FA09-250D-48F4-9ABD-97A20BF6ACB3}" type="datetimeFigureOut">
              <a:rPr lang="it-IT" smtClean="0"/>
              <a:t>18/04/2014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4DE-7DE1-4E75-AA47-3FF14F70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602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8000" y="1705681"/>
            <a:ext cx="4489098" cy="710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8000" y="2416528"/>
            <a:ext cx="4489098" cy="43903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61141" y="1705681"/>
            <a:ext cx="4490861" cy="710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61141" y="2416528"/>
            <a:ext cx="4490861" cy="43903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FA09-250D-48F4-9ABD-97A20BF6ACB3}" type="datetimeFigureOut">
              <a:rPr lang="it-IT" smtClean="0"/>
              <a:t>18/04/2014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4DE-7DE1-4E75-AA47-3FF14F70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14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FA09-250D-48F4-9ABD-97A20BF6ACB3}" type="datetimeFigureOut">
              <a:rPr lang="it-IT" smtClean="0"/>
              <a:t>18/04/2014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4DE-7DE1-4E75-AA47-3FF14F70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999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FA09-250D-48F4-9ABD-97A20BF6ACB3}" type="datetimeFigureOut">
              <a:rPr lang="it-IT" smtClean="0"/>
              <a:t>18/04/2014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4DE-7DE1-4E75-AA47-3FF14F70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730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8001" y="303389"/>
            <a:ext cx="3342570" cy="12911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72278" y="303391"/>
            <a:ext cx="5679722" cy="650345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8001" y="1594557"/>
            <a:ext cx="3342570" cy="52122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FA09-250D-48F4-9ABD-97A20BF6ACB3}" type="datetimeFigureOut">
              <a:rPr lang="it-IT" smtClean="0"/>
              <a:t>18/04/2014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4DE-7DE1-4E75-AA47-3FF14F70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7170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1431" y="5334000"/>
            <a:ext cx="6096000" cy="62970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91431" y="680861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91431" y="5963709"/>
            <a:ext cx="6096000" cy="8942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FA09-250D-48F4-9ABD-97A20BF6ACB3}" type="datetimeFigureOut">
              <a:rPr lang="it-IT" smtClean="0"/>
              <a:t>18/04/2014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4DE-7DE1-4E75-AA47-3FF14F70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603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08000" y="305153"/>
            <a:ext cx="9144000" cy="127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8000" y="1778002"/>
            <a:ext cx="9144000" cy="50288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08001" y="7062613"/>
            <a:ext cx="2370667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8FA09-250D-48F4-9ABD-97A20BF6ACB3}" type="datetimeFigureOut">
              <a:rPr lang="it-IT" smtClean="0"/>
              <a:t>18/04/2014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471335" y="7062613"/>
            <a:ext cx="3217333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281334" y="7062613"/>
            <a:ext cx="2370667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2A4DE-7DE1-4E75-AA47-3FF14F70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2372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7" Type="http://schemas.openxmlformats.org/officeDocument/2006/relationships/image" Target="../media/image1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100" y="2120900"/>
            <a:ext cx="3132328" cy="519214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3" name="CasellaDiTesto 2"/>
          <p:cNvSpPr txBox="1"/>
          <p:nvPr/>
        </p:nvSpPr>
        <p:spPr>
          <a:xfrm>
            <a:off x="1422400" y="1193800"/>
            <a:ext cx="46228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000000"/>
                </a:solidFill>
                <a:latin typeface="AvantGarde Md BT - 36"/>
              </a:rPr>
              <a:t>PANS AND POTS</a:t>
            </a:r>
            <a:endParaRPr lang="it-IT" sz="2700" b="1">
              <a:solidFill>
                <a:srgbClr val="000000"/>
              </a:solidFill>
              <a:latin typeface="AvantGarde Md BT - 36"/>
            </a:endParaRPr>
          </a:p>
        </p:txBody>
      </p:sp>
    </p:spTree>
    <p:extLst>
      <p:ext uri="{BB962C8B-B14F-4D97-AF65-F5344CB8AC3E}">
        <p14:creationId xmlns:p14="http://schemas.microsoft.com/office/powerpoint/2010/main" val="4049316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700" y="2641600"/>
            <a:ext cx="1840178" cy="1840178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3" name="Immagine 2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" y="419100"/>
            <a:ext cx="515747" cy="950722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4" name="CasellaDiTesto 3"/>
          <p:cNvSpPr txBox="1"/>
          <p:nvPr/>
        </p:nvSpPr>
        <p:spPr>
          <a:xfrm>
            <a:off x="711200" y="685800"/>
            <a:ext cx="16256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600" b="1" i="1" smtClean="0">
                <a:solidFill>
                  <a:srgbClr val="8B0000"/>
                </a:solidFill>
                <a:latin typeface="Georgia - 35"/>
              </a:rPr>
              <a:t>match</a:t>
            </a:r>
            <a:endParaRPr lang="it-IT" sz="2600" b="1" i="1">
              <a:solidFill>
                <a:srgbClr val="8B0000"/>
              </a:solidFill>
              <a:latin typeface="Georgia - 35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914900" y="4330700"/>
            <a:ext cx="5080000" cy="2308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900" smtClean="0">
                <a:solidFill>
                  <a:srgbClr val="000000"/>
                </a:solidFill>
                <a:latin typeface="Calibri - 11"/>
              </a:rPr>
              <a:t>it is used to make sauces, cook vegetables, soups. Lids fit tightly to accelerate cooking</a:t>
            </a:r>
            <a:endParaRPr lang="it-IT" sz="900">
              <a:solidFill>
                <a:srgbClr val="000000"/>
              </a:solidFill>
              <a:latin typeface="Calibri - 11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264658" y="2540000"/>
            <a:ext cx="5320284" cy="2308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900" smtClean="0">
                <a:solidFill>
                  <a:srgbClr val="000000"/>
                </a:solidFill>
                <a:latin typeface="Calibri - 11"/>
              </a:rPr>
              <a:t>It is used to make stews, soups, casseroles, roasts with long cooking times</a:t>
            </a:r>
            <a:endParaRPr lang="it-IT" sz="900">
              <a:solidFill>
                <a:srgbClr val="000000"/>
              </a:solidFill>
              <a:latin typeface="Calibri - 11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407527" y="304800"/>
            <a:ext cx="1904746" cy="2923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300" b="1" smtClean="0">
                <a:solidFill>
                  <a:srgbClr val="8B0000"/>
                </a:solidFill>
                <a:latin typeface="Calibri - 18"/>
              </a:rPr>
              <a:t>FRYING PAN</a:t>
            </a:r>
            <a:endParaRPr lang="it-IT" sz="1300" b="1">
              <a:solidFill>
                <a:srgbClr val="8B0000"/>
              </a:solidFill>
              <a:latin typeface="Calibri - 18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600700" y="3251200"/>
            <a:ext cx="4368800" cy="2308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900" smtClean="0">
                <a:solidFill>
                  <a:srgbClr val="000000"/>
                </a:solidFill>
                <a:latin typeface="Calibri - 11"/>
              </a:rPr>
              <a:t>It is used to prevent steam. It is ideal for scrambling and shallow frying</a:t>
            </a:r>
            <a:endParaRPr lang="it-IT" sz="900">
              <a:solidFill>
                <a:srgbClr val="000000"/>
              </a:solidFill>
              <a:latin typeface="Calibri - 11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673600" y="3759200"/>
            <a:ext cx="4787900" cy="2308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900" smtClean="0">
                <a:solidFill>
                  <a:srgbClr val="000000"/>
                </a:solidFill>
                <a:latin typeface="Calibri - 11"/>
              </a:rPr>
              <a:t>It is used to lightly, quickly fry in a little fat or for browning meats, poultry, fish</a:t>
            </a:r>
            <a:endParaRPr lang="it-IT" sz="900">
              <a:solidFill>
                <a:srgbClr val="000000"/>
              </a:solidFill>
              <a:latin typeface="Calibri - 11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8382000" y="2159000"/>
            <a:ext cx="1701800" cy="2923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300" b="1" smtClean="0">
                <a:solidFill>
                  <a:srgbClr val="8B0000"/>
                </a:solidFill>
                <a:latin typeface="Calibri - 18"/>
              </a:rPr>
              <a:t>SAUCEPAN </a:t>
            </a:r>
            <a:endParaRPr lang="it-IT" sz="1300" b="1">
              <a:solidFill>
                <a:srgbClr val="8B0000"/>
              </a:solidFill>
              <a:latin typeface="Calibri - 18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683627" y="736600"/>
            <a:ext cx="1980946" cy="2923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300" b="1" smtClean="0">
                <a:solidFill>
                  <a:srgbClr val="8B0000"/>
                </a:solidFill>
                <a:latin typeface="Calibri - 18"/>
              </a:rPr>
              <a:t>STOCKPOT</a:t>
            </a:r>
            <a:endParaRPr lang="it-IT" sz="1300" b="1">
              <a:solidFill>
                <a:srgbClr val="8B0000"/>
              </a:solidFill>
              <a:latin typeface="Calibri - 18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689600" y="1219200"/>
            <a:ext cx="4648073" cy="2923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300" b="1" smtClean="0">
                <a:solidFill>
                  <a:srgbClr val="8B0000"/>
                </a:solidFill>
                <a:latin typeface="Calibri - 18"/>
              </a:rPr>
              <a:t>CASSEROLE, SAUCE POT OR DUTCH OVEN</a:t>
            </a:r>
            <a:endParaRPr lang="it-IT" sz="1300" b="1">
              <a:solidFill>
                <a:srgbClr val="8B0000"/>
              </a:solidFill>
              <a:latin typeface="Calibri - 18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648200" y="2895600"/>
            <a:ext cx="5461000" cy="2308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900" smtClean="0">
                <a:solidFill>
                  <a:srgbClr val="000000"/>
                </a:solidFill>
                <a:latin typeface="Calibri - 11"/>
              </a:rPr>
              <a:t>it is used to simmer stocks and soups, pastas, vegetables and lobsters</a:t>
            </a:r>
            <a:endParaRPr lang="it-IT" sz="900">
              <a:solidFill>
                <a:srgbClr val="000000"/>
              </a:solidFill>
              <a:latin typeface="Calibri - 11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8610600" y="1701800"/>
            <a:ext cx="1600200" cy="2923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300" b="1" smtClean="0">
                <a:solidFill>
                  <a:srgbClr val="8B0000"/>
                </a:solidFill>
                <a:latin typeface="Calibri - 18"/>
              </a:rPr>
              <a:t>SAUTE’ PAN</a:t>
            </a:r>
            <a:endParaRPr lang="it-IT" sz="1300" b="1">
              <a:solidFill>
                <a:srgbClr val="8B0000"/>
              </a:solidFill>
              <a:latin typeface="Calibri - 18"/>
            </a:endParaRPr>
          </a:p>
        </p:txBody>
      </p:sp>
      <p:pic>
        <p:nvPicPr>
          <p:cNvPr id="15" name="Immagine 14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3733800"/>
            <a:ext cx="1473926" cy="1473926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6" name="Immagine 15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6286500"/>
            <a:ext cx="1619076" cy="884948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7" name="Immagine 16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207000"/>
            <a:ext cx="1186287" cy="733537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8" name="Immagine 17"/>
          <p:cNvPicPr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0" y="1676400"/>
            <a:ext cx="1624625" cy="1196899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1107874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" y="3949700"/>
            <a:ext cx="1785221" cy="1395738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3" name="Immagine 2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00" y="2641600"/>
            <a:ext cx="1793680" cy="179368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4" name="Immagine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" y="419100"/>
            <a:ext cx="515747" cy="950722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5" name="CasellaDiTesto 4"/>
          <p:cNvSpPr txBox="1"/>
          <p:nvPr/>
        </p:nvSpPr>
        <p:spPr>
          <a:xfrm>
            <a:off x="711200" y="685800"/>
            <a:ext cx="16256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600" b="1" i="1" smtClean="0">
                <a:solidFill>
                  <a:srgbClr val="8B0000"/>
                </a:solidFill>
                <a:latin typeface="Georgia - 35"/>
              </a:rPr>
              <a:t>match</a:t>
            </a:r>
            <a:endParaRPr lang="it-IT" sz="2600" b="1" i="1">
              <a:solidFill>
                <a:srgbClr val="8B0000"/>
              </a:solidFill>
              <a:latin typeface="Georgia - 35"/>
            </a:endParaRPr>
          </a:p>
        </p:txBody>
      </p:sp>
      <p:pic>
        <p:nvPicPr>
          <p:cNvPr id="6" name="Immagine 5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1244600"/>
            <a:ext cx="1922780" cy="1685417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7" name="Immagine 6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5410200"/>
            <a:ext cx="1739544" cy="99691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8" name="Immagine 7"/>
          <p:cNvPicPr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100" y="5575300"/>
            <a:ext cx="1311080" cy="131108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9" name="CasellaDiTesto 8"/>
          <p:cNvSpPr txBox="1"/>
          <p:nvPr/>
        </p:nvSpPr>
        <p:spPr>
          <a:xfrm>
            <a:off x="7086600" y="952500"/>
            <a:ext cx="1828800" cy="2923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300" b="1" smtClean="0">
                <a:solidFill>
                  <a:srgbClr val="8B0000"/>
                </a:solidFill>
                <a:latin typeface="Calibri - 18"/>
              </a:rPr>
              <a:t>BAKING DISH</a:t>
            </a:r>
            <a:endParaRPr lang="it-IT" sz="1300" b="1">
              <a:solidFill>
                <a:srgbClr val="8B0000"/>
              </a:solidFill>
              <a:latin typeface="Calibri - 18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404100" y="1727200"/>
            <a:ext cx="1566577" cy="2923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300" b="1" smtClean="0">
                <a:solidFill>
                  <a:srgbClr val="8B0000"/>
                </a:solidFill>
                <a:latin typeface="Calibri - 18"/>
              </a:rPr>
              <a:t>ROASTING PAN</a:t>
            </a:r>
            <a:endParaRPr lang="it-IT" sz="1300" b="1">
              <a:solidFill>
                <a:srgbClr val="8B0000"/>
              </a:solidFill>
              <a:latin typeface="Calibri - 18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391400" y="2400300"/>
            <a:ext cx="2997200" cy="2923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300" b="1" smtClean="0">
                <a:solidFill>
                  <a:srgbClr val="8B0000"/>
                </a:solidFill>
                <a:latin typeface="Calibri - 18"/>
              </a:rPr>
              <a:t>Evasée OR CHEF'S PAN</a:t>
            </a:r>
            <a:endParaRPr lang="it-IT" sz="1300" b="1">
              <a:solidFill>
                <a:srgbClr val="8B0000"/>
              </a:solidFill>
              <a:latin typeface="Calibri - 18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8636000" y="774700"/>
            <a:ext cx="1371600" cy="2923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300" b="1" smtClean="0">
                <a:solidFill>
                  <a:srgbClr val="8B0000"/>
                </a:solidFill>
                <a:latin typeface="Calibri - 18"/>
              </a:rPr>
              <a:t>WOK</a:t>
            </a:r>
            <a:endParaRPr lang="it-IT" sz="1300" b="1">
              <a:solidFill>
                <a:srgbClr val="8B0000"/>
              </a:solidFill>
              <a:latin typeface="Calibri - 18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8559800" y="2844800"/>
            <a:ext cx="1320546" cy="2923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300" b="1" smtClean="0">
                <a:solidFill>
                  <a:srgbClr val="8B0000"/>
                </a:solidFill>
                <a:latin typeface="Calibri - 18"/>
              </a:rPr>
              <a:t>GRILL PAN</a:t>
            </a:r>
            <a:endParaRPr lang="it-IT" sz="1300" b="1">
              <a:solidFill>
                <a:srgbClr val="8B0000"/>
              </a:solidFill>
              <a:latin typeface="Calibri - 18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007100" y="3962400"/>
            <a:ext cx="4076700" cy="2308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900" smtClean="0">
                <a:solidFill>
                  <a:srgbClr val="000000"/>
                </a:solidFill>
                <a:latin typeface="Calibri - 11"/>
              </a:rPr>
              <a:t>it is used to get the same cooking results as on a grill</a:t>
            </a:r>
            <a:endParaRPr lang="it-IT" sz="900">
              <a:solidFill>
                <a:srgbClr val="000000"/>
              </a:solidFill>
              <a:latin typeface="Calibri - 11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114800" y="4356100"/>
            <a:ext cx="53213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900" smtClean="0">
                <a:solidFill>
                  <a:srgbClr val="000000"/>
                </a:solidFill>
                <a:latin typeface="Calibri - 11"/>
              </a:rPr>
              <a:t>It means “big spoon” in Chinese. it has a rounded shape which allows food to cook quickly in a minimum of fat at a high temperature to retain ll flavor and nutritional value</a:t>
            </a:r>
            <a:endParaRPr lang="it-IT" sz="900">
              <a:solidFill>
                <a:srgbClr val="000000"/>
              </a:solidFill>
              <a:latin typeface="Calibri - 11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3695700" y="3162300"/>
            <a:ext cx="4660900" cy="2308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900" smtClean="0">
                <a:solidFill>
                  <a:srgbClr val="000000"/>
                </a:solidFill>
                <a:latin typeface="Calibri - 11"/>
              </a:rPr>
              <a:t>It is used to roast meats and it makes outsides crunchy and insides moist. </a:t>
            </a:r>
            <a:endParaRPr lang="it-IT" sz="900">
              <a:solidFill>
                <a:srgbClr val="000000"/>
              </a:solidFill>
              <a:latin typeface="Calibri - 11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3886200" y="3619500"/>
            <a:ext cx="5474004" cy="2308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900" smtClean="0">
                <a:solidFill>
                  <a:srgbClr val="000000"/>
                </a:solidFill>
                <a:latin typeface="Calibri - 11"/>
              </a:rPr>
              <a:t>it is used to heat quickly on the stovetop or in the oven. It has stay-cool stainless steel handles.</a:t>
            </a:r>
            <a:endParaRPr lang="it-IT" sz="900">
              <a:solidFill>
                <a:srgbClr val="000000"/>
              </a:solidFill>
              <a:latin typeface="Calibri - 11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330700" y="5041900"/>
            <a:ext cx="53213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900" smtClean="0">
                <a:solidFill>
                  <a:srgbClr val="000000"/>
                </a:solidFill>
                <a:latin typeface="Calibri - 11"/>
              </a:rPr>
              <a:t>It is a new hybrid pan. It is used to do everything! You can sauté, brown, poach, stir-fry and make a sauce. Rounded sides allow to whisk ingredients. Flat bottom facilitates browning, and the high sides are deep to toss vegetables and small cuts of meats and fish without splling liquids.</a:t>
            </a:r>
            <a:endParaRPr lang="it-IT" sz="900">
              <a:solidFill>
                <a:srgbClr val="000000"/>
              </a:solidFill>
              <a:latin typeface="Calibri - 11"/>
            </a:endParaRPr>
          </a:p>
        </p:txBody>
      </p:sp>
    </p:spTree>
    <p:extLst>
      <p:ext uri="{BB962C8B-B14F-4D97-AF65-F5344CB8AC3E}">
        <p14:creationId xmlns:p14="http://schemas.microsoft.com/office/powerpoint/2010/main" val="13716140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Microsoft Office PowerPoint</Application>
  <PresentationFormat>Personalizzato</PresentationFormat>
  <Paragraphs>23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0" baseType="lpstr">
      <vt:lpstr>Arial</vt:lpstr>
      <vt:lpstr>AvantGarde Md BT - 36</vt:lpstr>
      <vt:lpstr>Georgia - 35</vt:lpstr>
      <vt:lpstr>Calibri</vt:lpstr>
      <vt:lpstr>Calibri - 11</vt:lpstr>
      <vt:lpstr>Calibri - 18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Arianna</dc:creator>
  <cp:lastModifiedBy>Arianna</cp:lastModifiedBy>
  <cp:revision>1</cp:revision>
  <dcterms:created xsi:type="dcterms:W3CDTF">2014-04-18T06:04:15Z</dcterms:created>
  <dcterms:modified xsi:type="dcterms:W3CDTF">2014-04-18T06:04:17Z</dcterms:modified>
</cp:coreProperties>
</file>