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7" d="100"/>
          <a:sy n="117" d="100"/>
        </p:scale>
        <p:origin x="-219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9F85F98-F36D-4C02-A3E7-AF36A8DC5A59}" type="datetimeFigureOut">
              <a:rPr lang="it-IT" smtClean="0"/>
              <a:pPr/>
              <a:t>21/02/2012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1D0723-3F48-4CFD-84F5-78A23B8A58F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9F85F98-F36D-4C02-A3E7-AF36A8DC5A59}" type="datetimeFigureOut">
              <a:rPr lang="it-IT" smtClean="0"/>
              <a:pPr/>
              <a:t>21/02/2012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1D0723-3F48-4CFD-84F5-78A23B8A58F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9F85F98-F36D-4C02-A3E7-AF36A8DC5A59}" type="datetimeFigureOut">
              <a:rPr lang="it-IT" smtClean="0"/>
              <a:pPr/>
              <a:t>21/02/2012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1D0723-3F48-4CFD-84F5-78A23B8A58F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9F85F98-F36D-4C02-A3E7-AF36A8DC5A59}" type="datetimeFigureOut">
              <a:rPr lang="it-IT" smtClean="0"/>
              <a:pPr/>
              <a:t>21/02/2012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1D0723-3F48-4CFD-84F5-78A23B8A58F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9F85F98-F36D-4C02-A3E7-AF36A8DC5A59}" type="datetimeFigureOut">
              <a:rPr lang="it-IT" smtClean="0"/>
              <a:pPr/>
              <a:t>21/02/2012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1D0723-3F48-4CFD-84F5-78A23B8A58F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9F85F98-F36D-4C02-A3E7-AF36A8DC5A59}" type="datetimeFigureOut">
              <a:rPr lang="it-IT" smtClean="0"/>
              <a:pPr/>
              <a:t>21/02/2012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41D0723-3F48-4CFD-84F5-78A23B8A58F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9F85F98-F36D-4C02-A3E7-AF36A8DC5A59}" type="datetimeFigureOut">
              <a:rPr lang="it-IT" smtClean="0"/>
              <a:pPr/>
              <a:t>21/02/2012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41D0723-3F48-4CFD-84F5-78A23B8A58F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9F85F98-F36D-4C02-A3E7-AF36A8DC5A59}" type="datetimeFigureOut">
              <a:rPr lang="it-IT" smtClean="0"/>
              <a:pPr/>
              <a:t>21/02/2012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41D0723-3F48-4CFD-84F5-78A23B8A58F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9F85F98-F36D-4C02-A3E7-AF36A8DC5A59}" type="datetimeFigureOut">
              <a:rPr lang="it-IT" smtClean="0"/>
              <a:pPr/>
              <a:t>21/02/2012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41D0723-3F48-4CFD-84F5-78A23B8A58F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9F85F98-F36D-4C02-A3E7-AF36A8DC5A59}" type="datetimeFigureOut">
              <a:rPr lang="it-IT" smtClean="0"/>
              <a:pPr/>
              <a:t>21/02/2012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41D0723-3F48-4CFD-84F5-78A23B8A58F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9F85F98-F36D-4C02-A3E7-AF36A8DC5A59}" type="datetimeFigureOut">
              <a:rPr lang="it-IT" smtClean="0"/>
              <a:pPr/>
              <a:t>21/02/2012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41D0723-3F48-4CFD-84F5-78A23B8A58F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85F98-F36D-4C02-A3E7-AF36A8DC5A59}" type="datetimeFigureOut">
              <a:rPr lang="it-IT" smtClean="0"/>
              <a:pPr/>
              <a:t>21/02/2012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1D0723-3F48-4CFD-84F5-78A23B8A58F6}"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solidFill>
                  <a:schemeClr val="tx1">
                    <a:lumMod val="65000"/>
                    <a:lumOff val="35000"/>
                  </a:schemeClr>
                </a:solidFill>
              </a:rPr>
              <a:t>HOLOCAUST</a:t>
            </a:r>
            <a:endParaRPr lang="it-IT" sz="2400" dirty="0">
              <a:solidFill>
                <a:schemeClr val="tx1">
                  <a:lumMod val="65000"/>
                  <a:lumOff val="35000"/>
                </a:schemeClr>
              </a:solidFill>
            </a:endParaRPr>
          </a:p>
        </p:txBody>
      </p:sp>
      <p:pic>
        <p:nvPicPr>
          <p:cNvPr id="5" name="Segnaposto contenuto 4" descr="olocausto.jpg"/>
          <p:cNvPicPr>
            <a:picLocks noGrp="1" noChangeAspect="1"/>
          </p:cNvPicPr>
          <p:nvPr>
            <p:ph idx="1"/>
          </p:nvPr>
        </p:nvPicPr>
        <p:blipFill>
          <a:blip r:embed="rId2" cstate="print"/>
          <a:stretch>
            <a:fillRect/>
          </a:stretch>
        </p:blipFill>
        <p:spPr>
          <a:xfrm>
            <a:off x="4054475" y="1699419"/>
            <a:ext cx="4152900" cy="3000375"/>
          </a:xfrm>
        </p:spPr>
      </p:pic>
      <p:sp>
        <p:nvSpPr>
          <p:cNvPr id="4" name="Segnaposto testo 3"/>
          <p:cNvSpPr>
            <a:spLocks noGrp="1"/>
          </p:cNvSpPr>
          <p:nvPr>
            <p:ph type="body" sz="half" idx="2"/>
          </p:nvPr>
        </p:nvSpPr>
        <p:spPr/>
        <p:txBody>
          <a:bodyPr>
            <a:normAutofit fontScale="85000" lnSpcReduction="20000"/>
          </a:bodyPr>
          <a:lstStyle/>
          <a:p>
            <a:r>
              <a:rPr lang="it-IT" b="1" dirty="0" smtClean="0"/>
              <a:t>The Holocaust</a:t>
            </a:r>
            <a:r>
              <a:rPr lang="it-IT" dirty="0" smtClean="0"/>
              <a:t> </a:t>
            </a:r>
            <a:r>
              <a:rPr lang="en-US" dirty="0" smtClean="0"/>
              <a:t>,also known as </a:t>
            </a:r>
            <a:r>
              <a:rPr lang="en-US" b="1" dirty="0" smtClean="0"/>
              <a:t>the Shoah</a:t>
            </a:r>
            <a:r>
              <a:rPr lang="en-US" dirty="0" smtClean="0"/>
              <a:t>, was the genocide of approximately six million European Jews during World War II, a programme of systematic state-sponsored murder by Nazi Germany, led by Adolf Hitler, throughout Nazi-occupied territory. Of the nine million Jews who had resided in Europe before the Holocaust, approximately two-thirds perished.In particular, over one million Jewish children were killed in the Holocaust, as were approximately two million Jewish women and three million Jewish men. The persecution and genocide were carried out in stages. Various legislation to remove the Jews from civil society, predominantly the Nuremberg Laws, was enacted in Nazi Germany years before the outbreak of World War II. Concentration camps were established in which inmates were used as slave labor until they died of exhaustion or disease. Where the Third Reich conquered new territory in eastern Europe, specialized units called </a:t>
            </a:r>
            <a:r>
              <a:rPr lang="en-US" i="1" dirty="0" smtClean="0"/>
              <a:t>EINSATZGRUPPEN</a:t>
            </a:r>
            <a:r>
              <a:rPr lang="en-US" dirty="0" smtClean="0"/>
              <a:t> murdered Jews and political opponents in mass shootings. The Third Reich required Jews and Romani to be confined in overcrowded ghettos before being transported by freight train to extermination camps where, if they survived the journey, the majority of them were systematically killed in gas chambers.</a:t>
            </a:r>
          </a:p>
          <a:p>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HOLOCAUST’S TRIANGLES</a:t>
            </a:r>
            <a:endParaRPr lang="it-IT" dirty="0"/>
          </a:p>
        </p:txBody>
      </p:sp>
      <p:pic>
        <p:nvPicPr>
          <p:cNvPr id="5" name="Segnaposto contenuto 4" descr="TRIANGOLI.jpg"/>
          <p:cNvPicPr>
            <a:picLocks noGrp="1" noChangeAspect="1"/>
          </p:cNvPicPr>
          <p:nvPr>
            <p:ph idx="1"/>
          </p:nvPr>
        </p:nvPicPr>
        <p:blipFill>
          <a:blip r:embed="rId2" cstate="print"/>
          <a:stretch>
            <a:fillRect/>
          </a:stretch>
        </p:blipFill>
        <p:spPr>
          <a:xfrm>
            <a:off x="3635896" y="1988840"/>
            <a:ext cx="5077643" cy="2808312"/>
          </a:xfrm>
        </p:spPr>
      </p:pic>
      <p:sp>
        <p:nvSpPr>
          <p:cNvPr id="4" name="Segnaposto testo 3"/>
          <p:cNvSpPr>
            <a:spLocks noGrp="1"/>
          </p:cNvSpPr>
          <p:nvPr>
            <p:ph type="body" sz="half" idx="2"/>
          </p:nvPr>
        </p:nvSpPr>
        <p:spPr/>
        <p:txBody>
          <a:bodyPr>
            <a:normAutofit/>
          </a:bodyPr>
          <a:lstStyle/>
          <a:p>
            <a:r>
              <a:rPr lang="it-IT" sz="1100" dirty="0" smtClean="0"/>
              <a:t>THERE WERE A LOT OF TRIANGLES IN </a:t>
            </a:r>
          </a:p>
          <a:p>
            <a:r>
              <a:rPr lang="it-IT" sz="1100" dirty="0" smtClean="0"/>
              <a:t>THE HOLOCAUST:</a:t>
            </a:r>
          </a:p>
          <a:p>
            <a:pPr>
              <a:buFont typeface="Arial" pitchFamily="34" charset="0"/>
              <a:buChar char="•"/>
            </a:pPr>
            <a:r>
              <a:rPr lang="it-IT" sz="1100" dirty="0" smtClean="0">
                <a:solidFill>
                  <a:srgbClr val="FFC000"/>
                </a:solidFill>
              </a:rPr>
              <a:t>THE YELLOW TRIANGLE </a:t>
            </a:r>
            <a:r>
              <a:rPr lang="it-IT" sz="1100" dirty="0" smtClean="0">
                <a:solidFill>
                  <a:srgbClr val="FFC000"/>
                </a:solidFill>
              </a:rPr>
              <a:t>WAS </a:t>
            </a:r>
            <a:r>
              <a:rPr lang="it-IT" sz="1100" dirty="0" smtClean="0">
                <a:solidFill>
                  <a:srgbClr val="FFC000"/>
                </a:solidFill>
              </a:rPr>
              <a:t>USED FOR THE JEWS.</a:t>
            </a:r>
          </a:p>
          <a:p>
            <a:pPr>
              <a:buFont typeface="Arial" pitchFamily="34" charset="0"/>
              <a:buChar char="•"/>
            </a:pPr>
            <a:r>
              <a:rPr lang="it-IT" sz="1100" dirty="0" smtClean="0">
                <a:solidFill>
                  <a:srgbClr val="FF0000"/>
                </a:solidFill>
              </a:rPr>
              <a:t>THE RED TRIANGLE </a:t>
            </a:r>
            <a:r>
              <a:rPr lang="it-IT" sz="1100" dirty="0" smtClean="0">
                <a:solidFill>
                  <a:srgbClr val="FF0000"/>
                </a:solidFill>
              </a:rPr>
              <a:t>WAS </a:t>
            </a:r>
            <a:r>
              <a:rPr lang="it-IT" sz="1100" dirty="0" smtClean="0">
                <a:solidFill>
                  <a:srgbClr val="FF0000"/>
                </a:solidFill>
              </a:rPr>
              <a:t>USED FOR THE POLITICAL PRISONERS</a:t>
            </a:r>
          </a:p>
          <a:p>
            <a:pPr>
              <a:buFont typeface="Arial" pitchFamily="34" charset="0"/>
              <a:buChar char="•"/>
            </a:pPr>
            <a:r>
              <a:rPr lang="it-IT" sz="1100" dirty="0" smtClean="0">
                <a:solidFill>
                  <a:srgbClr val="FF66CC"/>
                </a:solidFill>
              </a:rPr>
              <a:t>THE PINK TRIANGLE </a:t>
            </a:r>
            <a:r>
              <a:rPr lang="it-IT" sz="1100" dirty="0" smtClean="0">
                <a:solidFill>
                  <a:srgbClr val="FF66CC"/>
                </a:solidFill>
              </a:rPr>
              <a:t>WAS </a:t>
            </a:r>
            <a:r>
              <a:rPr lang="it-IT" sz="1100" dirty="0" smtClean="0">
                <a:solidFill>
                  <a:srgbClr val="FF66CC"/>
                </a:solidFill>
              </a:rPr>
              <a:t>USED FOR THE </a:t>
            </a:r>
          </a:p>
          <a:p>
            <a:r>
              <a:rPr lang="it-IT" sz="1100" dirty="0" smtClean="0">
                <a:solidFill>
                  <a:srgbClr val="FF66CC"/>
                </a:solidFill>
              </a:rPr>
              <a:t>HOMOSEXUALS</a:t>
            </a:r>
          </a:p>
          <a:p>
            <a:pPr>
              <a:buFont typeface="Arial" pitchFamily="34" charset="0"/>
              <a:buChar char="•"/>
            </a:pPr>
            <a:r>
              <a:rPr lang="it-IT" sz="1100" dirty="0" smtClean="0">
                <a:solidFill>
                  <a:srgbClr val="663300"/>
                </a:solidFill>
              </a:rPr>
              <a:t>THE BROWN TRIANGLE  </a:t>
            </a:r>
            <a:r>
              <a:rPr lang="it-IT" sz="1100" dirty="0" smtClean="0">
                <a:solidFill>
                  <a:srgbClr val="663300"/>
                </a:solidFill>
              </a:rPr>
              <a:t>WAS </a:t>
            </a:r>
            <a:r>
              <a:rPr lang="it-IT" sz="1100" dirty="0" smtClean="0">
                <a:solidFill>
                  <a:srgbClr val="663300"/>
                </a:solidFill>
              </a:rPr>
              <a:t>USED FOR THE GYPSIES</a:t>
            </a:r>
          </a:p>
          <a:p>
            <a:pPr>
              <a:buFont typeface="Arial" pitchFamily="34" charset="0"/>
              <a:buChar char="•"/>
            </a:pPr>
            <a:r>
              <a:rPr lang="it-IT" sz="1100" dirty="0" smtClean="0">
                <a:solidFill>
                  <a:schemeClr val="bg1">
                    <a:lumMod val="50000"/>
                  </a:schemeClr>
                </a:solidFill>
              </a:rPr>
              <a:t>THE WHITE TRIANGLE </a:t>
            </a:r>
            <a:r>
              <a:rPr lang="it-IT" sz="1100" dirty="0" smtClean="0">
                <a:solidFill>
                  <a:schemeClr val="bg1">
                    <a:lumMod val="50000"/>
                  </a:schemeClr>
                </a:solidFill>
              </a:rPr>
              <a:t>WAS </a:t>
            </a:r>
            <a:r>
              <a:rPr lang="it-IT" sz="1100" dirty="0" smtClean="0">
                <a:solidFill>
                  <a:schemeClr val="bg1">
                    <a:lumMod val="50000"/>
                  </a:schemeClr>
                </a:solidFill>
              </a:rPr>
              <a:t>USED FOR THE </a:t>
            </a:r>
            <a:r>
              <a:rPr lang="it-IT" sz="1100" dirty="0" smtClean="0">
                <a:solidFill>
                  <a:schemeClr val="bg1">
                    <a:lumMod val="50000"/>
                  </a:schemeClr>
                </a:solidFill>
              </a:rPr>
              <a:t>WORK STRIKERS</a:t>
            </a:r>
            <a:endParaRPr lang="it-IT" sz="1100" dirty="0" smtClean="0">
              <a:solidFill>
                <a:schemeClr val="bg1">
                  <a:lumMod val="50000"/>
                </a:schemeClr>
              </a:solidFill>
            </a:endParaRPr>
          </a:p>
          <a:p>
            <a:pPr>
              <a:buFont typeface="Arial" pitchFamily="34" charset="0"/>
              <a:buChar char="•"/>
            </a:pPr>
            <a:r>
              <a:rPr lang="it-IT" sz="1100" dirty="0" smtClean="0">
                <a:solidFill>
                  <a:srgbClr val="7030A0"/>
                </a:solidFill>
              </a:rPr>
              <a:t>THE PURPLE TRIANGLE </a:t>
            </a:r>
            <a:r>
              <a:rPr lang="it-IT" sz="1100" dirty="0" smtClean="0">
                <a:solidFill>
                  <a:srgbClr val="7030A0"/>
                </a:solidFill>
              </a:rPr>
              <a:t>WAS </a:t>
            </a:r>
            <a:r>
              <a:rPr lang="it-IT" sz="1100" dirty="0" smtClean="0">
                <a:solidFill>
                  <a:srgbClr val="7030A0"/>
                </a:solidFill>
              </a:rPr>
              <a:t>USED FOR THE </a:t>
            </a:r>
            <a:r>
              <a:rPr lang="it-IT" sz="1100" dirty="0" smtClean="0">
                <a:solidFill>
                  <a:srgbClr val="7030A0"/>
                </a:solidFill>
              </a:rPr>
              <a:t>JEHOVAH’S WITNESSES</a:t>
            </a:r>
            <a:endParaRPr lang="it-IT" sz="1100" dirty="0" smtClean="0">
              <a:solidFill>
                <a:srgbClr val="7030A0"/>
              </a:solidFill>
            </a:endParaRPr>
          </a:p>
          <a:p>
            <a:pPr>
              <a:buFont typeface="Arial" pitchFamily="34" charset="0"/>
              <a:buChar char="•"/>
            </a:pPr>
            <a:r>
              <a:rPr lang="it-IT" sz="1100" dirty="0" smtClean="0">
                <a:solidFill>
                  <a:srgbClr val="00B050"/>
                </a:solidFill>
              </a:rPr>
              <a:t>THE GREEN TRIANGLE </a:t>
            </a:r>
            <a:r>
              <a:rPr lang="it-IT" sz="1100" dirty="0" smtClean="0">
                <a:solidFill>
                  <a:srgbClr val="00B050"/>
                </a:solidFill>
              </a:rPr>
              <a:t>WAS </a:t>
            </a:r>
            <a:r>
              <a:rPr lang="it-IT" sz="1100" dirty="0" smtClean="0">
                <a:solidFill>
                  <a:srgbClr val="00B050"/>
                </a:solidFill>
              </a:rPr>
              <a:t>USED FOR THE COMMON  CRIMINALS</a:t>
            </a:r>
          </a:p>
          <a:p>
            <a:pPr>
              <a:buFont typeface="Arial" pitchFamily="34" charset="0"/>
              <a:buChar char="•"/>
            </a:pPr>
            <a:r>
              <a:rPr lang="it-IT" sz="1100" dirty="0" smtClean="0"/>
              <a:t>THE BLACK TRIANGLE </a:t>
            </a:r>
            <a:r>
              <a:rPr lang="it-IT" sz="1100" dirty="0" smtClean="0"/>
              <a:t>WAS </a:t>
            </a:r>
            <a:r>
              <a:rPr lang="it-IT" sz="1100" dirty="0" smtClean="0"/>
              <a:t>USED FOR THE </a:t>
            </a:r>
            <a:r>
              <a:rPr lang="it-IT" sz="1100" dirty="0" smtClean="0"/>
              <a:t>A-SOCIALS</a:t>
            </a:r>
            <a:endParaRPr lang="it-IT" sz="1100" dirty="0" smtClean="0"/>
          </a:p>
          <a:p>
            <a:pPr>
              <a:buFont typeface="Arial" pitchFamily="34" charset="0"/>
              <a:buChar char="•"/>
            </a:pPr>
            <a:r>
              <a:rPr lang="it-IT" sz="1100" dirty="0" smtClean="0">
                <a:solidFill>
                  <a:srgbClr val="0070C0"/>
                </a:solidFill>
              </a:rPr>
              <a:t>THE BLUE TRIANGLE </a:t>
            </a:r>
            <a:r>
              <a:rPr lang="it-IT" sz="1100" dirty="0" smtClean="0">
                <a:solidFill>
                  <a:srgbClr val="0070C0"/>
                </a:solidFill>
              </a:rPr>
              <a:t>WAS </a:t>
            </a:r>
            <a:r>
              <a:rPr lang="it-IT" sz="1100" dirty="0" smtClean="0">
                <a:solidFill>
                  <a:srgbClr val="0070C0"/>
                </a:solidFill>
              </a:rPr>
              <a:t>USED FOR THE WAR PRISONERS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Holocaust’s </a:t>
            </a:r>
            <a:r>
              <a:rPr lang="it-IT" dirty="0" err="1" smtClean="0"/>
              <a:t>songs</a:t>
            </a:r>
            <a:r>
              <a:rPr lang="it-IT" dirty="0" smtClean="0"/>
              <a:t>.</a:t>
            </a:r>
            <a:br>
              <a:rPr lang="it-IT" dirty="0" smtClean="0"/>
            </a:br>
            <a:r>
              <a:rPr lang="it-IT" dirty="0" smtClean="0"/>
              <a:t>Christy </a:t>
            </a:r>
            <a:r>
              <a:rPr lang="it-IT" dirty="0" smtClean="0"/>
              <a:t>Moore.</a:t>
            </a:r>
            <a:br>
              <a:rPr lang="it-IT" dirty="0" smtClean="0"/>
            </a:br>
            <a:r>
              <a:rPr lang="it-IT" dirty="0" smtClean="0">
                <a:solidFill>
                  <a:srgbClr val="FFC000"/>
                </a:solidFill>
              </a:rPr>
              <a:t>YELLOW TRIANGLE.</a:t>
            </a:r>
            <a:endParaRPr lang="it-IT" dirty="0">
              <a:solidFill>
                <a:srgbClr val="FFC000"/>
              </a:solidFill>
            </a:endParaRPr>
          </a:p>
        </p:txBody>
      </p:sp>
      <p:pic>
        <p:nvPicPr>
          <p:cNvPr id="5" name="Segnaposto contenuto 4" descr="svastica.jpg"/>
          <p:cNvPicPr>
            <a:picLocks noGrp="1" noChangeAspect="1"/>
          </p:cNvPicPr>
          <p:nvPr>
            <p:ph idx="1"/>
          </p:nvPr>
        </p:nvPicPr>
        <p:blipFill>
          <a:blip r:embed="rId2" cstate="print"/>
          <a:stretch>
            <a:fillRect/>
          </a:stretch>
        </p:blipFill>
        <p:spPr>
          <a:xfrm>
            <a:off x="4067944" y="1772816"/>
            <a:ext cx="3960439" cy="2952328"/>
          </a:xfrm>
        </p:spPr>
      </p:pic>
      <p:sp>
        <p:nvSpPr>
          <p:cNvPr id="4" name="Segnaposto testo 3"/>
          <p:cNvSpPr>
            <a:spLocks noGrp="1"/>
          </p:cNvSpPr>
          <p:nvPr>
            <p:ph type="body" sz="half" idx="2"/>
          </p:nvPr>
        </p:nvSpPr>
        <p:spPr/>
        <p:txBody>
          <a:bodyPr>
            <a:normAutofit fontScale="70000" lnSpcReduction="20000"/>
          </a:bodyPr>
          <a:lstStyle/>
          <a:p>
            <a:r>
              <a:rPr lang="en-US" dirty="0" smtClean="0"/>
              <a:t>The black triangle</a:t>
            </a:r>
            <a:br>
              <a:rPr lang="en-US" dirty="0" smtClean="0"/>
            </a:br>
            <a:r>
              <a:rPr lang="en-US" dirty="0" smtClean="0"/>
              <a:t>The pink triangle</a:t>
            </a:r>
            <a:br>
              <a:rPr lang="en-US" dirty="0" smtClean="0"/>
            </a:br>
            <a:r>
              <a:rPr lang="en-US" dirty="0" smtClean="0"/>
              <a:t>The green triangle</a:t>
            </a:r>
            <a:br>
              <a:rPr lang="en-US" dirty="0" smtClean="0"/>
            </a:br>
            <a:r>
              <a:rPr lang="en-US" dirty="0" smtClean="0"/>
              <a:t>The red triangle</a:t>
            </a:r>
            <a:br>
              <a:rPr lang="en-US" dirty="0" smtClean="0"/>
            </a:br>
            <a:r>
              <a:rPr lang="en-US" dirty="0" smtClean="0"/>
              <a:t>The blue triangle</a:t>
            </a:r>
            <a:br>
              <a:rPr lang="en-US" dirty="0" smtClean="0"/>
            </a:br>
            <a:r>
              <a:rPr lang="en-US" dirty="0" smtClean="0"/>
              <a:t>The black triangle</a:t>
            </a:r>
            <a:br>
              <a:rPr lang="en-US" dirty="0" smtClean="0"/>
            </a:br>
            <a:r>
              <a:rPr lang="en-US" dirty="0" smtClean="0"/>
              <a:t/>
            </a:r>
            <a:br>
              <a:rPr lang="en-US" dirty="0" smtClean="0"/>
            </a:br>
            <a:r>
              <a:rPr lang="en-US" dirty="0" smtClean="0"/>
              <a:t>And they wore the yellow triangle</a:t>
            </a:r>
            <a:br>
              <a:rPr lang="en-US" dirty="0" smtClean="0"/>
            </a:br>
            <a:r>
              <a:rPr lang="en-US" dirty="0" smtClean="0"/>
              <a:t/>
            </a:r>
            <a:br>
              <a:rPr lang="en-US" dirty="0" smtClean="0"/>
            </a:br>
            <a:r>
              <a:rPr lang="en-US" dirty="0" smtClean="0"/>
              <a:t>When first they came for the criminals I did not speak</a:t>
            </a:r>
            <a:br>
              <a:rPr lang="en-US" dirty="0" smtClean="0"/>
            </a:br>
            <a:r>
              <a:rPr lang="en-US" dirty="0" smtClean="0"/>
              <a:t>Then they began to take the </a:t>
            </a:r>
            <a:r>
              <a:rPr lang="en-US" dirty="0" smtClean="0"/>
              <a:t>Jews</a:t>
            </a:r>
            <a:r>
              <a:rPr lang="en-US" dirty="0" smtClean="0"/>
              <a:t/>
            </a:r>
            <a:br>
              <a:rPr lang="en-US" dirty="0" smtClean="0"/>
            </a:br>
            <a:r>
              <a:rPr lang="en-US" dirty="0" smtClean="0"/>
              <a:t>When they fetched the people who were member s of trades unions</a:t>
            </a:r>
            <a:br>
              <a:rPr lang="en-US" dirty="0" smtClean="0"/>
            </a:br>
            <a:r>
              <a:rPr lang="en-US" dirty="0" smtClean="0"/>
              <a:t>I did not speak</a:t>
            </a:r>
            <a:br>
              <a:rPr lang="en-US" dirty="0" smtClean="0"/>
            </a:br>
            <a:r>
              <a:rPr lang="en-US" dirty="0" smtClean="0"/>
              <a:t/>
            </a:r>
            <a:br>
              <a:rPr lang="en-US" dirty="0" smtClean="0"/>
            </a:br>
            <a:r>
              <a:rPr lang="en-US" dirty="0" smtClean="0"/>
              <a:t>Then they took the bible students</a:t>
            </a:r>
            <a:br>
              <a:rPr lang="en-US" dirty="0" smtClean="0"/>
            </a:br>
            <a:r>
              <a:rPr lang="en-US" dirty="0" smtClean="0"/>
              <a:t>Round they took the homosexuals</a:t>
            </a:r>
            <a:br>
              <a:rPr lang="en-US" dirty="0" smtClean="0"/>
            </a:br>
            <a:r>
              <a:rPr lang="en-US" dirty="0" smtClean="0"/>
              <a:t>Then they gathered up the students and the gypsies</a:t>
            </a:r>
            <a:br>
              <a:rPr lang="en-US" dirty="0" smtClean="0"/>
            </a:br>
            <a:r>
              <a:rPr lang="en-US" dirty="0" smtClean="0"/>
              <a:t/>
            </a:r>
            <a:br>
              <a:rPr lang="en-US" dirty="0" smtClean="0"/>
            </a:br>
            <a:r>
              <a:rPr lang="en-US" dirty="0" smtClean="0"/>
              <a:t>I did not speak</a:t>
            </a:r>
            <a:br>
              <a:rPr lang="en-US" dirty="0" smtClean="0"/>
            </a:br>
            <a:r>
              <a:rPr lang="en-US" dirty="0" smtClean="0"/>
              <a:t>I did not speak</a:t>
            </a:r>
            <a:br>
              <a:rPr lang="en-US" dirty="0" smtClean="0"/>
            </a:br>
            <a:r>
              <a:rPr lang="en-US" dirty="0" smtClean="0"/>
              <a:t/>
            </a:r>
            <a:br>
              <a:rPr lang="en-US" dirty="0" smtClean="0"/>
            </a:br>
            <a:r>
              <a:rPr lang="en-US" dirty="0" smtClean="0"/>
              <a:t/>
            </a:r>
            <a:br>
              <a:rPr lang="en-US" dirty="0" smtClean="0"/>
            </a:br>
            <a:r>
              <a:rPr lang="en-US" dirty="0" smtClean="0"/>
              <a:t>Eventually they came for me there was no one left to speak</a:t>
            </a:r>
            <a:br>
              <a:rPr lang="en-US" dirty="0" smtClean="0"/>
            </a:br>
            <a:r>
              <a:rPr lang="en-US" dirty="0" smtClean="0"/>
              <a:t/>
            </a:r>
            <a:br>
              <a:rPr lang="en-US" dirty="0" smtClean="0"/>
            </a:br>
            <a:r>
              <a:rPr lang="en-US" dirty="0" smtClean="0"/>
              <a:t>The black triangle</a:t>
            </a:r>
            <a:br>
              <a:rPr lang="en-US" dirty="0" smtClean="0"/>
            </a:br>
            <a:r>
              <a:rPr lang="en-US" dirty="0" smtClean="0"/>
              <a:t>The pink triangle</a:t>
            </a:r>
            <a:br>
              <a:rPr lang="en-US" dirty="0" smtClean="0"/>
            </a:br>
            <a:r>
              <a:rPr lang="en-US" dirty="0" smtClean="0"/>
              <a:t>The green triangle</a:t>
            </a:r>
            <a:br>
              <a:rPr lang="en-US" dirty="0" smtClean="0"/>
            </a:br>
            <a:r>
              <a:rPr lang="en-US" dirty="0" smtClean="0"/>
              <a:t>The red triangle</a:t>
            </a:r>
            <a:br>
              <a:rPr lang="en-US" dirty="0" smtClean="0"/>
            </a:br>
            <a:r>
              <a:rPr lang="en-US" dirty="0" smtClean="0"/>
              <a:t>The blue triangle</a:t>
            </a:r>
            <a:br>
              <a:rPr lang="en-US" dirty="0" smtClean="0"/>
            </a:br>
            <a:r>
              <a:rPr lang="en-US" dirty="0" smtClean="0"/>
              <a:t>The black triangle</a:t>
            </a:r>
            <a:br>
              <a:rPr lang="en-US" dirty="0" smtClean="0"/>
            </a:br>
            <a:r>
              <a:rPr lang="en-US" dirty="0" smtClean="0"/>
              <a:t/>
            </a:r>
            <a:br>
              <a:rPr lang="en-US" dirty="0" smtClean="0"/>
            </a:br>
            <a:r>
              <a:rPr lang="en-US" dirty="0" smtClean="0"/>
              <a:t>And they wore the yellow triangle</a:t>
            </a:r>
            <a:br>
              <a:rPr lang="en-US" dirty="0" smtClean="0"/>
            </a:br>
            <a:r>
              <a:rPr lang="en-US" dirty="0" smtClean="0"/>
              <a:t>And they wore the yellow triangle</a:t>
            </a:r>
            <a:br>
              <a:rPr lang="en-US" dirty="0" smtClean="0"/>
            </a:br>
            <a:r>
              <a:rPr lang="en-US" dirty="0" smtClean="0"/>
              <a:t>And they wore the yellow triangle</a:t>
            </a:r>
            <a:br>
              <a:rPr lang="en-US" dirty="0" smtClean="0"/>
            </a:br>
            <a:r>
              <a:rPr lang="en-US" dirty="0" smtClean="0"/>
              <a:t>And they wore the yellow triangle</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HOLOCAUST MAP</a:t>
            </a:r>
            <a:endParaRPr lang="it-IT" dirty="0"/>
          </a:p>
        </p:txBody>
      </p:sp>
      <p:pic>
        <p:nvPicPr>
          <p:cNvPr id="4" name="Segnaposto contenuto 3" descr="HolocaustMindMap.jpg"/>
          <p:cNvPicPr>
            <a:picLocks noGrp="1" noChangeAspect="1"/>
          </p:cNvPicPr>
          <p:nvPr>
            <p:ph idx="1"/>
          </p:nvPr>
        </p:nvPicPr>
        <p:blipFill>
          <a:blip r:embed="rId2" cstate="print"/>
          <a:stretch>
            <a:fillRect/>
          </a:stretch>
        </p:blipFill>
        <p:spPr>
          <a:xfrm>
            <a:off x="1403648" y="1772817"/>
            <a:ext cx="6912767" cy="3695328"/>
          </a:xfrm>
        </p:spPr>
      </p:pic>
      <p:pic>
        <p:nvPicPr>
          <p:cNvPr id="11" name="Immagine 10" descr="svastica.jpg"/>
          <p:cNvPicPr>
            <a:picLocks noChangeAspect="1"/>
          </p:cNvPicPr>
          <p:nvPr/>
        </p:nvPicPr>
        <p:blipFill>
          <a:blip r:embed="rId3" cstate="print"/>
          <a:stretch>
            <a:fillRect/>
          </a:stretch>
        </p:blipFill>
        <p:spPr>
          <a:xfrm>
            <a:off x="107504" y="188640"/>
            <a:ext cx="1828800" cy="1219200"/>
          </a:xfrm>
          <a:prstGeom prst="rect">
            <a:avLst/>
          </a:prstGeom>
        </p:spPr>
      </p:pic>
      <p:pic>
        <p:nvPicPr>
          <p:cNvPr id="12" name="Immagine 11" descr="svastica.jpg"/>
          <p:cNvPicPr>
            <a:picLocks noChangeAspect="1"/>
          </p:cNvPicPr>
          <p:nvPr/>
        </p:nvPicPr>
        <p:blipFill>
          <a:blip r:embed="rId3" cstate="print"/>
          <a:stretch>
            <a:fillRect/>
          </a:stretch>
        </p:blipFill>
        <p:spPr>
          <a:xfrm>
            <a:off x="7092280" y="188640"/>
            <a:ext cx="1828800" cy="12192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308</Words>
  <Application>Microsoft Office PowerPoint</Application>
  <PresentationFormat>Presentazione su schermo (4:3)</PresentationFormat>
  <Paragraphs>18</Paragraphs>
  <Slides>4</Slides>
  <Notes>0</Notes>
  <HiddenSlides>0</HiddenSlides>
  <MMClips>0</MMClips>
  <ScaleCrop>false</ScaleCrop>
  <HeadingPairs>
    <vt:vector size="4" baseType="variant">
      <vt:variant>
        <vt:lpstr>Tema</vt:lpstr>
      </vt:variant>
      <vt:variant>
        <vt:i4>1</vt:i4>
      </vt:variant>
      <vt:variant>
        <vt:lpstr>Titoli diapositive</vt:lpstr>
      </vt:variant>
      <vt:variant>
        <vt:i4>4</vt:i4>
      </vt:variant>
    </vt:vector>
  </HeadingPairs>
  <TitlesOfParts>
    <vt:vector size="5" baseType="lpstr">
      <vt:lpstr>Tema di Office</vt:lpstr>
      <vt:lpstr>HOLOCAUST</vt:lpstr>
      <vt:lpstr>HOLOCAUST’S TRIANGLES</vt:lpstr>
      <vt:lpstr>Holocaust’s songs. Christy Moore. YELLOW TRIANGLE.</vt:lpstr>
      <vt:lpstr>HOLOCAUST MAP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c:creator>
  <cp:lastModifiedBy>Arianna</cp:lastModifiedBy>
  <cp:revision>10</cp:revision>
  <dcterms:created xsi:type="dcterms:W3CDTF">2012-02-13T17:23:44Z</dcterms:created>
  <dcterms:modified xsi:type="dcterms:W3CDTF">2012-02-21T18:17:44Z</dcterms:modified>
</cp:coreProperties>
</file>