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D7AD"/>
    <a:srgbClr val="66FF33"/>
    <a:srgbClr val="0000FF"/>
    <a:srgbClr val="0099FF"/>
    <a:srgbClr val="663300"/>
    <a:srgbClr val="CC66FF"/>
    <a:srgbClr val="0066FF"/>
    <a:srgbClr val="FFCC00"/>
    <a:srgbClr val="FFFF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F68-1346-44A9-B4C9-A458015366F5}" type="datetimeFigureOut">
              <a:rPr lang="it-IT" smtClean="0"/>
              <a:pPr/>
              <a:t>11/02/2012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BC99-4E33-4466-AB53-F0668A1678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F68-1346-44A9-B4C9-A458015366F5}" type="datetimeFigureOut">
              <a:rPr lang="it-IT" smtClean="0"/>
              <a:pPr/>
              <a:t>11/02/2012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BC99-4E33-4466-AB53-F0668A1678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F68-1346-44A9-B4C9-A458015366F5}" type="datetimeFigureOut">
              <a:rPr lang="it-IT" smtClean="0"/>
              <a:pPr/>
              <a:t>11/02/2012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BC99-4E33-4466-AB53-F0668A1678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F68-1346-44A9-B4C9-A458015366F5}" type="datetimeFigureOut">
              <a:rPr lang="it-IT" smtClean="0"/>
              <a:pPr/>
              <a:t>11/02/2012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BC99-4E33-4466-AB53-F0668A1678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F68-1346-44A9-B4C9-A458015366F5}" type="datetimeFigureOut">
              <a:rPr lang="it-IT" smtClean="0"/>
              <a:pPr/>
              <a:t>11/02/2012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BC99-4E33-4466-AB53-F0668A1678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F68-1346-44A9-B4C9-A458015366F5}" type="datetimeFigureOut">
              <a:rPr lang="it-IT" smtClean="0"/>
              <a:pPr/>
              <a:t>11/02/2012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BC99-4E33-4466-AB53-F0668A1678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F68-1346-44A9-B4C9-A458015366F5}" type="datetimeFigureOut">
              <a:rPr lang="it-IT" smtClean="0"/>
              <a:pPr/>
              <a:t>11/02/2012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BC99-4E33-4466-AB53-F0668A1678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F68-1346-44A9-B4C9-A458015366F5}" type="datetimeFigureOut">
              <a:rPr lang="it-IT" smtClean="0"/>
              <a:pPr/>
              <a:t>11/02/2012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BC99-4E33-4466-AB53-F0668A1678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F68-1346-44A9-B4C9-A458015366F5}" type="datetimeFigureOut">
              <a:rPr lang="it-IT" smtClean="0"/>
              <a:pPr/>
              <a:t>11/02/2012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BC99-4E33-4466-AB53-F0668A1678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F68-1346-44A9-B4C9-A458015366F5}" type="datetimeFigureOut">
              <a:rPr lang="it-IT" smtClean="0"/>
              <a:pPr/>
              <a:t>11/02/2012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BC99-4E33-4466-AB53-F0668A1678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F68-1346-44A9-B4C9-A458015366F5}" type="datetimeFigureOut">
              <a:rPr lang="it-IT" smtClean="0"/>
              <a:pPr/>
              <a:t>11/02/2012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BC99-4E33-4466-AB53-F0668A1678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4BF68-1346-44A9-B4C9-A458015366F5}" type="datetimeFigureOut">
              <a:rPr lang="it-IT" smtClean="0"/>
              <a:pPr/>
              <a:t>11/02/2012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9BC99-4E33-4466-AB53-F0668A1678F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Mary\Desktop\Musiche\I%20believe%20I%20can%20fly-%20R.%20Kelly%20(%20Karaoke%20instrumental).mp3" TargetMode="External"/><Relationship Id="rId1" Type="http://schemas.openxmlformats.org/officeDocument/2006/relationships/audio" Target="file:///C:\Users\Mary\Desktop\I%20believe%20I%20can%20fly-%20R.%20Kelly%20(%20Karaoke%20instrumental).mp3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gif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857224" y="428604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b="1" dirty="0">
              <a:latin typeface="Tw Cen MT Condensed Extra Bold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28596" y="428604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latin typeface="Tw Cen MT Condensed Extra Bold" pitchFamily="34" charset="0"/>
              </a:rPr>
              <a:t>HOLOCAUST</a:t>
            </a:r>
            <a:endParaRPr lang="it-IT" sz="3600" b="1" dirty="0">
              <a:latin typeface="Tw Cen MT Condensed Extra Bold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142976" y="1357298"/>
            <a:ext cx="72866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+mj-lt"/>
              </a:rPr>
              <a:t>During the war the Germans began to persecute Jews and other </a:t>
            </a:r>
            <a:r>
              <a:rPr lang="en-US" sz="2000" b="1" dirty="0" smtClean="0">
                <a:latin typeface="+mj-lt"/>
              </a:rPr>
              <a:t>races:</a:t>
            </a:r>
            <a:r>
              <a:rPr lang="en-US" sz="2000" b="1" dirty="0">
                <a:latin typeface="+mj-lt"/>
              </a:rPr>
              <a:t> homosexuals, </a:t>
            </a:r>
            <a:r>
              <a:rPr lang="en-US" sz="2000" b="1" dirty="0" smtClean="0">
                <a:latin typeface="+mj-lt"/>
              </a:rPr>
              <a:t>criminals, gypsies, communists</a:t>
            </a:r>
            <a:r>
              <a:rPr lang="en-US" sz="2000" b="1" dirty="0">
                <a:latin typeface="+mj-lt"/>
              </a:rPr>
              <a:t>, considered inferior by sending them to concentration </a:t>
            </a:r>
            <a:r>
              <a:rPr lang="en-US" sz="2000" b="1" dirty="0" smtClean="0">
                <a:latin typeface="+mj-lt"/>
              </a:rPr>
              <a:t>camps</a:t>
            </a:r>
            <a:r>
              <a:rPr lang="en-US" sz="2000" b="1" dirty="0" smtClean="0"/>
              <a:t> </a:t>
            </a:r>
            <a:r>
              <a:rPr lang="en-US" sz="2000" b="1" dirty="0"/>
              <a:t>where they worked and were </a:t>
            </a:r>
            <a:r>
              <a:rPr lang="en-US" sz="2000" b="1" dirty="0" smtClean="0"/>
              <a:t>killed in </a:t>
            </a:r>
            <a:r>
              <a:rPr lang="en-US" sz="2000" b="1" dirty="0"/>
              <a:t>gas </a:t>
            </a:r>
            <a:r>
              <a:rPr lang="en-US" sz="2000" b="1" dirty="0" smtClean="0"/>
              <a:t>chambers. </a:t>
            </a:r>
            <a:r>
              <a:rPr lang="en-US" sz="2000" b="1" dirty="0" smtClean="0">
                <a:latin typeface="+mj-lt"/>
              </a:rPr>
              <a:t>Prisoners were obliged to wear fabric triangles on their uniforms, painted </a:t>
            </a:r>
            <a:r>
              <a:rPr lang="en-US" sz="2000" b="1" dirty="0" smtClean="0">
                <a:latin typeface="+mj-lt"/>
              </a:rPr>
              <a:t>in different </a:t>
            </a:r>
            <a:r>
              <a:rPr lang="en-US" sz="2000" b="1" dirty="0" err="1" smtClean="0">
                <a:latin typeface="+mj-lt"/>
              </a:rPr>
              <a:t>colours</a:t>
            </a:r>
            <a:r>
              <a:rPr lang="en-US" sz="2000" b="1" dirty="0" smtClean="0">
                <a:latin typeface="+mj-lt"/>
              </a:rPr>
              <a:t> according to the category they belonged to in order to be immediately identified.</a:t>
            </a:r>
            <a:endParaRPr lang="it-IT" sz="2000" b="1" dirty="0">
              <a:latin typeface="+mj-lt"/>
            </a:endParaRPr>
          </a:p>
        </p:txBody>
      </p:sp>
      <p:pic>
        <p:nvPicPr>
          <p:cNvPr id="10" name="Immagine 9" descr="polizia_vigilanza_berlino_17-3-3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00232" y="3929066"/>
            <a:ext cx="5070509" cy="2513899"/>
          </a:xfrm>
          <a:prstGeom prst="rect">
            <a:avLst/>
          </a:prstGeom>
        </p:spPr>
      </p:pic>
      <p:pic>
        <p:nvPicPr>
          <p:cNvPr id="11" name="I believe I can fly- R. Kelly ( Karaoke instrumental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001024" y="714356"/>
            <a:ext cx="304800" cy="304800"/>
          </a:xfrm>
          <a:prstGeom prst="rect">
            <a:avLst/>
          </a:prstGeom>
        </p:spPr>
      </p:pic>
      <p:pic>
        <p:nvPicPr>
          <p:cNvPr id="12" name="I believe I can fly- R. Kelly ( Karaoke instrumental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7786710" y="71435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Click="0"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3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">
                <p:cTn id="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numSld="9">
                <p:cTn id="1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ggf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7133"/>
            <a:ext cx="9001156" cy="6750867"/>
          </a:xfrm>
          <a:prstGeom prst="rect">
            <a:avLst/>
          </a:prstGeom>
        </p:spPr>
      </p:pic>
    </p:spTree>
  </p:cSld>
  <p:clrMapOvr>
    <a:masterClrMapping/>
  </p:clrMapOvr>
  <p:transition advClick="0"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57224" y="857232"/>
            <a:ext cx="735811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entury Gothic" pitchFamily="34" charset="0"/>
              </a:rPr>
              <a:t>They came first for </a:t>
            </a:r>
            <a:r>
              <a:rPr lang="en-US" b="1" dirty="0">
                <a:latin typeface="Century Gothic" pitchFamily="34" charset="0"/>
              </a:rPr>
              <a:t>the </a:t>
            </a:r>
            <a:r>
              <a:rPr lang="en-US" b="1" dirty="0" smtClean="0">
                <a:latin typeface="Century Gothic" pitchFamily="34" charset="0"/>
              </a:rPr>
              <a:t>Communists,</a:t>
            </a:r>
            <a:r>
              <a:rPr lang="en-US" b="1" dirty="0">
                <a:latin typeface="Century Gothic" pitchFamily="34" charset="0"/>
              </a:rPr>
              <a:t/>
            </a:r>
            <a:br>
              <a:rPr lang="en-US" b="1" dirty="0">
                <a:latin typeface="Century Gothic" pitchFamily="34" charset="0"/>
              </a:rPr>
            </a:br>
            <a:r>
              <a:rPr lang="en-US" b="1" dirty="0">
                <a:latin typeface="Century Gothic" pitchFamily="34" charset="0"/>
              </a:rPr>
              <a:t>and I didn't </a:t>
            </a:r>
            <a:r>
              <a:rPr lang="en-US" b="1" dirty="0" smtClean="0">
                <a:latin typeface="Century Gothic" pitchFamily="34" charset="0"/>
              </a:rPr>
              <a:t>speak up because </a:t>
            </a:r>
            <a:r>
              <a:rPr lang="en-US" b="1" dirty="0">
                <a:latin typeface="Century Gothic" pitchFamily="34" charset="0"/>
              </a:rPr>
              <a:t>I wasn't a </a:t>
            </a:r>
            <a:r>
              <a:rPr lang="en-US" b="1" dirty="0" smtClean="0">
                <a:latin typeface="Century Gothic" pitchFamily="34" charset="0"/>
              </a:rPr>
              <a:t>Communist</a:t>
            </a:r>
            <a:r>
              <a:rPr lang="en-US" b="1" dirty="0">
                <a:latin typeface="Century Gothic" pitchFamily="34" charset="0"/>
              </a:rPr>
              <a:t>.</a:t>
            </a:r>
          </a:p>
          <a:p>
            <a:r>
              <a:rPr lang="en-US" b="1" dirty="0">
                <a:latin typeface="Century Gothic" pitchFamily="34" charset="0"/>
              </a:rPr>
              <a:t>Then they came for </a:t>
            </a:r>
            <a:r>
              <a:rPr lang="en-US" b="1" dirty="0" smtClean="0">
                <a:latin typeface="Century Gothic" pitchFamily="34" charset="0"/>
              </a:rPr>
              <a:t>the trade unionists, </a:t>
            </a:r>
            <a:r>
              <a:rPr lang="en-US" b="1" dirty="0">
                <a:latin typeface="Century Gothic" pitchFamily="34" charset="0"/>
              </a:rPr>
              <a:t/>
            </a:r>
            <a:br>
              <a:rPr lang="en-US" b="1" dirty="0">
                <a:latin typeface="Century Gothic" pitchFamily="34" charset="0"/>
              </a:rPr>
            </a:br>
            <a:r>
              <a:rPr lang="en-US" b="1" dirty="0">
                <a:latin typeface="Century Gothic" pitchFamily="34" charset="0"/>
              </a:rPr>
              <a:t>and I didn't speak </a:t>
            </a:r>
            <a:r>
              <a:rPr lang="en-US" b="1" dirty="0" smtClean="0">
                <a:latin typeface="Century Gothic" pitchFamily="34" charset="0"/>
              </a:rPr>
              <a:t>up because </a:t>
            </a:r>
            <a:r>
              <a:rPr lang="en-US" b="1" dirty="0">
                <a:latin typeface="Century Gothic" pitchFamily="34" charset="0"/>
              </a:rPr>
              <a:t>I wasn't a trade unionist.</a:t>
            </a:r>
          </a:p>
          <a:p>
            <a:r>
              <a:rPr lang="en-US" b="1" dirty="0">
                <a:latin typeface="Century Gothic" pitchFamily="34" charset="0"/>
              </a:rPr>
              <a:t>Then they came for the </a:t>
            </a:r>
            <a:r>
              <a:rPr lang="en-US" b="1" dirty="0" smtClean="0">
                <a:latin typeface="Century Gothic" pitchFamily="34" charset="0"/>
              </a:rPr>
              <a:t>Jews,</a:t>
            </a:r>
            <a:r>
              <a:rPr lang="en-US" b="1" dirty="0">
                <a:latin typeface="Century Gothic" pitchFamily="34" charset="0"/>
              </a:rPr>
              <a:t/>
            </a:r>
            <a:br>
              <a:rPr lang="en-US" b="1" dirty="0">
                <a:latin typeface="Century Gothic" pitchFamily="34" charset="0"/>
              </a:rPr>
            </a:br>
            <a:r>
              <a:rPr lang="en-US" b="1" dirty="0">
                <a:latin typeface="Century Gothic" pitchFamily="34" charset="0"/>
              </a:rPr>
              <a:t>and I didn't speak </a:t>
            </a:r>
            <a:r>
              <a:rPr lang="en-US" b="1" dirty="0" smtClean="0">
                <a:latin typeface="Century Gothic" pitchFamily="34" charset="0"/>
              </a:rPr>
              <a:t>up </a:t>
            </a:r>
            <a:r>
              <a:rPr lang="en-US" b="1" dirty="0">
                <a:latin typeface="Century Gothic" pitchFamily="34" charset="0"/>
              </a:rPr>
              <a:t>because I wasn't a Jew.</a:t>
            </a:r>
          </a:p>
          <a:p>
            <a:r>
              <a:rPr lang="en-US" b="1" dirty="0" smtClean="0">
                <a:latin typeface="Century Gothic" pitchFamily="34" charset="0"/>
              </a:rPr>
              <a:t>Then </a:t>
            </a:r>
            <a:r>
              <a:rPr lang="en-US" b="1" dirty="0">
                <a:latin typeface="Century Gothic" pitchFamily="34" charset="0"/>
              </a:rPr>
              <a:t>they came for me</a:t>
            </a:r>
            <a:br>
              <a:rPr lang="en-US" b="1" dirty="0">
                <a:latin typeface="Century Gothic" pitchFamily="34" charset="0"/>
              </a:rPr>
            </a:br>
            <a:r>
              <a:rPr lang="en-US" b="1" dirty="0" smtClean="0">
                <a:latin typeface="Century Gothic" pitchFamily="34" charset="0"/>
              </a:rPr>
              <a:t>and by that time no one was left to speak up.</a:t>
            </a:r>
          </a:p>
          <a:p>
            <a:r>
              <a:rPr lang="en-US" b="1" dirty="0">
                <a:latin typeface="Century Gothic" pitchFamily="34" charset="0"/>
              </a:rPr>
              <a:t> </a:t>
            </a:r>
            <a:r>
              <a:rPr lang="en-US" b="1" dirty="0" smtClean="0">
                <a:latin typeface="Century Gothic" pitchFamily="34" charset="0"/>
              </a:rPr>
              <a:t>                                                               </a:t>
            </a:r>
          </a:p>
          <a:p>
            <a:r>
              <a:rPr lang="en-US" b="1" dirty="0">
                <a:latin typeface="Century Gothic" pitchFamily="34" charset="0"/>
              </a:rPr>
              <a:t> </a:t>
            </a:r>
            <a:r>
              <a:rPr lang="en-US" b="1" dirty="0" smtClean="0">
                <a:latin typeface="Century Gothic" pitchFamily="34" charset="0"/>
              </a:rPr>
              <a:t>                                                Pastor Martin </a:t>
            </a:r>
            <a:r>
              <a:rPr lang="en-US" b="1" dirty="0" err="1" smtClean="0">
                <a:latin typeface="Century Gothic" pitchFamily="34" charset="0"/>
              </a:rPr>
              <a:t>Niemoller</a:t>
            </a:r>
            <a:r>
              <a:rPr lang="en-US" b="1" dirty="0" smtClean="0">
                <a:latin typeface="Century Gothic" pitchFamily="34" charset="0"/>
              </a:rPr>
              <a:t> (1892-1984)</a:t>
            </a:r>
            <a:endParaRPr lang="en-US" b="1" dirty="0">
              <a:latin typeface="Century Gothic" pitchFamily="34" charset="0"/>
            </a:endParaRPr>
          </a:p>
        </p:txBody>
      </p:sp>
      <p:pic>
        <p:nvPicPr>
          <p:cNvPr id="16386" name="Picture 2" descr="http://www.marthacolmenares.com/wp-content/uploads/2007/07/pastor-martin-niemoller-y-el-clam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143380"/>
            <a:ext cx="4762500" cy="238125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3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3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3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3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matematica-old.unibocconi.it/giornatamemoria2006/tre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0"/>
            <a:ext cx="6357950" cy="4310154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285720" y="1142984"/>
            <a:ext cx="25717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Century Gothic" pitchFamily="34" charset="0"/>
              </a:rPr>
              <a:t>The </a:t>
            </a:r>
            <a:r>
              <a:rPr lang="it-IT" b="1" dirty="0" err="1" smtClean="0">
                <a:latin typeface="Century Gothic" pitchFamily="34" charset="0"/>
              </a:rPr>
              <a:t>poem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descibes</a:t>
            </a:r>
            <a:endParaRPr lang="it-IT" b="1" dirty="0" smtClean="0">
              <a:latin typeface="Century Gothic" pitchFamily="34" charset="0"/>
            </a:endParaRPr>
          </a:p>
          <a:p>
            <a:r>
              <a:rPr lang="it-IT" b="1" dirty="0">
                <a:latin typeface="Century Gothic" pitchFamily="34" charset="0"/>
              </a:rPr>
              <a:t>a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very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sad</a:t>
            </a:r>
            <a:r>
              <a:rPr lang="it-IT" b="1" dirty="0" smtClean="0">
                <a:latin typeface="Century Gothic" pitchFamily="34" charset="0"/>
              </a:rPr>
              <a:t> moment </a:t>
            </a:r>
            <a:r>
              <a:rPr lang="it-IT" b="1" dirty="0" err="1" smtClean="0">
                <a:latin typeface="Century Gothic" pitchFamily="34" charset="0"/>
              </a:rPr>
              <a:t>of</a:t>
            </a:r>
            <a:r>
              <a:rPr lang="it-IT" b="1" dirty="0" smtClean="0">
                <a:latin typeface="Century Gothic" pitchFamily="34" charset="0"/>
              </a:rPr>
              <a:t> the </a:t>
            </a:r>
            <a:r>
              <a:rPr lang="it-IT" b="1" dirty="0" err="1" smtClean="0">
                <a:latin typeface="Century Gothic" pitchFamily="34" charset="0"/>
              </a:rPr>
              <a:t>Second</a:t>
            </a:r>
            <a:r>
              <a:rPr lang="it-IT" b="1" dirty="0" smtClean="0">
                <a:latin typeface="Century Gothic" pitchFamily="34" charset="0"/>
              </a:rPr>
              <a:t> World War and </a:t>
            </a:r>
            <a:r>
              <a:rPr lang="it-IT" b="1" dirty="0" err="1" smtClean="0">
                <a:latin typeface="Century Gothic" pitchFamily="34" charset="0"/>
              </a:rPr>
              <a:t>how</a:t>
            </a:r>
            <a:r>
              <a:rPr lang="it-IT" b="1" dirty="0" smtClean="0">
                <a:latin typeface="Century Gothic" pitchFamily="34" charset="0"/>
              </a:rPr>
              <a:t> people </a:t>
            </a:r>
            <a:r>
              <a:rPr lang="it-IT" b="1" dirty="0" err="1" smtClean="0">
                <a:latin typeface="Century Gothic" pitchFamily="34" charset="0"/>
              </a:rPr>
              <a:t>were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deported</a:t>
            </a:r>
            <a:r>
              <a:rPr lang="it-IT" b="1" dirty="0" smtClean="0">
                <a:latin typeface="Century Gothic" pitchFamily="34" charset="0"/>
              </a:rPr>
              <a:t> and </a:t>
            </a:r>
            <a:r>
              <a:rPr lang="it-IT" b="1" dirty="0" err="1" smtClean="0">
                <a:latin typeface="Century Gothic" pitchFamily="34" charset="0"/>
              </a:rPr>
              <a:t>killed</a:t>
            </a:r>
            <a:r>
              <a:rPr lang="it-IT" b="1" dirty="0" smtClean="0">
                <a:latin typeface="Century Gothic" pitchFamily="34" charset="0"/>
              </a:rPr>
              <a:t>. The </a:t>
            </a:r>
            <a:r>
              <a:rPr lang="it-IT" b="1" dirty="0" err="1" smtClean="0">
                <a:latin typeface="Century Gothic" pitchFamily="34" charset="0"/>
              </a:rPr>
              <a:t>poet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says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that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he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didn</a:t>
            </a:r>
            <a:r>
              <a:rPr lang="it-IT" b="1" dirty="0" smtClean="0">
                <a:latin typeface="Century Gothic" pitchFamily="34" charset="0"/>
              </a:rPr>
              <a:t>’t </a:t>
            </a:r>
            <a:r>
              <a:rPr lang="it-IT" b="1" dirty="0" err="1" smtClean="0">
                <a:latin typeface="Century Gothic" pitchFamily="34" charset="0"/>
              </a:rPr>
              <a:t>speak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when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they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came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for</a:t>
            </a:r>
            <a:r>
              <a:rPr lang="it-IT" b="1" dirty="0" smtClean="0">
                <a:latin typeface="Century Gothic" pitchFamily="34" charset="0"/>
              </a:rPr>
              <a:t> the </a:t>
            </a:r>
            <a:r>
              <a:rPr lang="it-IT" b="1" dirty="0" err="1" smtClean="0">
                <a:latin typeface="Century Gothic" pitchFamily="34" charset="0"/>
              </a:rPr>
              <a:t>Communists</a:t>
            </a:r>
            <a:r>
              <a:rPr lang="it-IT" b="1" dirty="0" smtClean="0">
                <a:latin typeface="Century Gothic" pitchFamily="34" charset="0"/>
              </a:rPr>
              <a:t>,</a:t>
            </a:r>
          </a:p>
          <a:p>
            <a:r>
              <a:rPr lang="it-IT" b="1" dirty="0" smtClean="0">
                <a:latin typeface="Century Gothic" pitchFamily="34" charset="0"/>
              </a:rPr>
              <a:t>the </a:t>
            </a:r>
            <a:r>
              <a:rPr lang="it-IT" b="1" dirty="0" err="1" smtClean="0">
                <a:latin typeface="Century Gothic" pitchFamily="34" charset="0"/>
              </a:rPr>
              <a:t>trade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unionists</a:t>
            </a:r>
            <a:r>
              <a:rPr lang="it-IT" b="1" dirty="0" smtClean="0">
                <a:latin typeface="Century Gothic" pitchFamily="34" charset="0"/>
              </a:rPr>
              <a:t> or the </a:t>
            </a:r>
            <a:r>
              <a:rPr lang="it-IT" b="1" dirty="0" err="1" smtClean="0">
                <a:latin typeface="Century Gothic" pitchFamily="34" charset="0"/>
              </a:rPr>
              <a:t>Jews</a:t>
            </a:r>
            <a:r>
              <a:rPr lang="it-IT" b="1" dirty="0" smtClean="0">
                <a:latin typeface="Century Gothic" pitchFamily="34" charset="0"/>
              </a:rPr>
              <a:t>, </a:t>
            </a:r>
            <a:r>
              <a:rPr lang="it-IT" b="1" dirty="0" err="1" smtClean="0">
                <a:latin typeface="Century Gothic" pitchFamily="34" charset="0"/>
              </a:rPr>
              <a:t>but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when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Nazists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took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him</a:t>
            </a:r>
            <a:r>
              <a:rPr lang="it-IT" b="1" dirty="0" smtClean="0">
                <a:latin typeface="Century Gothic" pitchFamily="34" charset="0"/>
              </a:rPr>
              <a:t> no</a:t>
            </a:r>
            <a:endParaRPr lang="it-IT" b="1" dirty="0">
              <a:latin typeface="Century Gothic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14282" y="4500570"/>
            <a:ext cx="8929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latin typeface="Century Gothic" pitchFamily="34" charset="0"/>
              </a:rPr>
              <a:t>one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was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left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to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speak</a:t>
            </a:r>
            <a:r>
              <a:rPr lang="it-IT" b="1" dirty="0" smtClean="0">
                <a:latin typeface="Century Gothic" pitchFamily="34" charset="0"/>
              </a:rPr>
              <a:t> up.</a:t>
            </a:r>
            <a:r>
              <a:rPr lang="en-US" dirty="0"/>
              <a:t> </a:t>
            </a:r>
            <a:r>
              <a:rPr lang="en-US" b="1" dirty="0" smtClean="0">
                <a:latin typeface="Century Gothic" pitchFamily="34" charset="0"/>
              </a:rPr>
              <a:t>This poem</a:t>
            </a:r>
            <a:r>
              <a:rPr lang="en-US" b="1" dirty="0">
                <a:latin typeface="Century Gothic" pitchFamily="34" charset="0"/>
              </a:rPr>
              <a:t> is very deep and meaningful </a:t>
            </a:r>
            <a:r>
              <a:rPr lang="en-US" b="1" dirty="0" smtClean="0">
                <a:latin typeface="Century Gothic" pitchFamily="34" charset="0"/>
              </a:rPr>
              <a:t>and it makes </a:t>
            </a:r>
            <a:r>
              <a:rPr lang="en-US" b="1" dirty="0">
                <a:latin typeface="Century Gothic" pitchFamily="34" charset="0"/>
              </a:rPr>
              <a:t>us reflect on the past </a:t>
            </a:r>
            <a:r>
              <a:rPr lang="en-US" b="1" dirty="0" smtClean="0">
                <a:latin typeface="Century Gothic" pitchFamily="34" charset="0"/>
              </a:rPr>
              <a:t>reality</a:t>
            </a:r>
            <a:r>
              <a:rPr lang="it-IT" b="1" dirty="0" smtClean="0">
                <a:latin typeface="Century Gothic" pitchFamily="34" charset="0"/>
              </a:rPr>
              <a:t>.</a:t>
            </a:r>
            <a:endParaRPr lang="it-IT" b="1" dirty="0">
              <a:latin typeface="Century Gothic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57158" y="28572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Century Gothic" pitchFamily="34" charset="0"/>
              </a:rPr>
              <a:t>THE MESSAGE OF POEM</a:t>
            </a:r>
            <a:endParaRPr lang="it-IT" b="1" dirty="0">
              <a:latin typeface="Century Gothic" pitchFamily="34" charset="0"/>
            </a:endParaRPr>
          </a:p>
        </p:txBody>
      </p:sp>
    </p:spTree>
  </p:cSld>
  <p:clrMapOvr>
    <a:masterClrMapping/>
  </p:clrMapOvr>
  <p:transition advClick="0" advTm="1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3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upload.wikimedia.org/wikipedia/commons/thumb/2/2c/Red_triangle.svg/150px-Red_triangl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4214818"/>
            <a:ext cx="2786082" cy="2357454"/>
          </a:xfrm>
          <a:prstGeom prst="rect">
            <a:avLst/>
          </a:prstGeom>
          <a:noFill/>
        </p:spPr>
      </p:pic>
      <p:pic>
        <p:nvPicPr>
          <p:cNvPr id="17412" name="Picture 4" descr="http://pegasonline.net/wp-content/uploads/2011/05/Pink_triangle.svg_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14290"/>
            <a:ext cx="2143140" cy="1905014"/>
          </a:xfrm>
          <a:prstGeom prst="rect">
            <a:avLst/>
          </a:prstGeom>
          <a:noFill/>
        </p:spPr>
      </p:pic>
      <p:pic>
        <p:nvPicPr>
          <p:cNvPr id="17414" name="Picture 6" descr="http://upload.wikimedia.org/wikipedia/commons/thumb/3/3c/Black_triangle.svg/150px-Black_triangle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32" y="2428868"/>
            <a:ext cx="1928826" cy="1710228"/>
          </a:xfrm>
          <a:prstGeom prst="rect">
            <a:avLst/>
          </a:prstGeom>
          <a:noFill/>
        </p:spPr>
      </p:pic>
      <p:pic>
        <p:nvPicPr>
          <p:cNvPr id="17422" name="Picture 14" descr="http://www.ihomewholesale.com/media/Amazing/1070196L-Bandan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800000">
            <a:off x="2428860" y="285728"/>
            <a:ext cx="2286016" cy="1928826"/>
          </a:xfrm>
          <a:prstGeom prst="rect">
            <a:avLst/>
          </a:prstGeom>
          <a:noFill/>
        </p:spPr>
      </p:pic>
      <p:pic>
        <p:nvPicPr>
          <p:cNvPr id="17426" name="Picture 18" descr="http://upload.wikimedia.org/wikipedia/commons/thumb/a/a0/Blue_triangle.svg/270px-Blue_triangle.sv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0800000">
            <a:off x="1285852" y="4357694"/>
            <a:ext cx="2571750" cy="2286001"/>
          </a:xfrm>
          <a:prstGeom prst="rect">
            <a:avLst/>
          </a:prstGeom>
          <a:noFill/>
        </p:spPr>
      </p:pic>
      <p:pic>
        <p:nvPicPr>
          <p:cNvPr id="17428" name="Picture 20" descr="http://www.agrri.org.uk/Pictures/Green%20Tri%201%20copy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6200000">
            <a:off x="181759" y="1675605"/>
            <a:ext cx="1571636" cy="1935153"/>
          </a:xfrm>
          <a:prstGeom prst="rect">
            <a:avLst/>
          </a:prstGeom>
          <a:noFill/>
        </p:spPr>
      </p:pic>
      <p:sp>
        <p:nvSpPr>
          <p:cNvPr id="22" name="Rettangolo 21"/>
          <p:cNvSpPr/>
          <p:nvPr/>
        </p:nvSpPr>
        <p:spPr>
          <a:xfrm>
            <a:off x="5643570" y="0"/>
            <a:ext cx="350043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Century Gothic" pitchFamily="34" charset="0"/>
              </a:rPr>
              <a:t>            Yellow triangle</a:t>
            </a:r>
          </a:p>
          <a:p>
            <a:endParaRPr lang="en-US" sz="1600" b="1" dirty="0" smtClean="0">
              <a:latin typeface="Century Gothic" pitchFamily="34" charset="0"/>
            </a:endParaRPr>
          </a:p>
          <a:p>
            <a:r>
              <a:rPr lang="en-US" sz="1600" b="1" dirty="0" smtClean="0">
                <a:latin typeface="Century Gothic" pitchFamily="34" charset="0"/>
              </a:rPr>
              <a:t>Black </a:t>
            </a:r>
            <a:r>
              <a:rPr lang="en-US" sz="1600" b="1" dirty="0">
                <a:latin typeface="Century Gothic" pitchFamily="34" charset="0"/>
              </a:rPr>
              <a:t>triangle, </a:t>
            </a:r>
            <a:r>
              <a:rPr lang="en-US" sz="1600" b="1" dirty="0">
                <a:solidFill>
                  <a:srgbClr val="FF66FF"/>
                </a:solidFill>
                <a:latin typeface="Century Gothic" pitchFamily="34" charset="0"/>
              </a:rPr>
              <a:t>pink</a:t>
            </a:r>
            <a:r>
              <a:rPr lang="en-US" sz="1600" b="1" dirty="0">
                <a:latin typeface="Century Gothic" pitchFamily="34" charset="0"/>
              </a:rPr>
              <a:t> triangle, </a:t>
            </a:r>
            <a:r>
              <a:rPr lang="en-US" sz="1600" b="1" dirty="0">
                <a:solidFill>
                  <a:srgbClr val="66FF33"/>
                </a:solidFill>
                <a:latin typeface="Century Gothic" pitchFamily="34" charset="0"/>
              </a:rPr>
              <a:t>green</a:t>
            </a:r>
            <a:r>
              <a:rPr lang="en-US" sz="1600" b="1" dirty="0">
                <a:latin typeface="Century Gothic" pitchFamily="34" charset="0"/>
              </a:rPr>
              <a:t> triangle,</a:t>
            </a:r>
            <a:r>
              <a:rPr lang="en-US" sz="1600" b="1" dirty="0" smtClean="0">
                <a:latin typeface="Century Gothic" pitchFamily="34" charset="0"/>
              </a:rPr>
              <a:t/>
            </a:r>
            <a:br>
              <a:rPr lang="en-US" sz="1600" b="1" dirty="0" smtClean="0">
                <a:latin typeface="Century Gothic" pitchFamily="34" charset="0"/>
              </a:rPr>
            </a:br>
            <a:r>
              <a:rPr lang="en-US" sz="1600" b="1" dirty="0">
                <a:solidFill>
                  <a:srgbClr val="FF0000"/>
                </a:solidFill>
                <a:latin typeface="Century Gothic" pitchFamily="34" charset="0"/>
              </a:rPr>
              <a:t>red</a:t>
            </a:r>
            <a:r>
              <a:rPr lang="en-US" sz="1600" b="1" dirty="0">
                <a:latin typeface="Century Gothic" pitchFamily="34" charset="0"/>
              </a:rPr>
              <a:t> </a:t>
            </a:r>
            <a:r>
              <a:rPr lang="en-US" sz="1600" b="1" dirty="0" smtClean="0">
                <a:latin typeface="Century Gothic" pitchFamily="34" charset="0"/>
              </a:rPr>
              <a:t>triangle, </a:t>
            </a:r>
            <a:r>
              <a:rPr lang="en-US" sz="1600" b="1" dirty="0" smtClean="0">
                <a:solidFill>
                  <a:srgbClr val="0000FF"/>
                </a:solidFill>
                <a:latin typeface="Century Gothic" pitchFamily="34" charset="0"/>
              </a:rPr>
              <a:t>blue </a:t>
            </a:r>
            <a:r>
              <a:rPr lang="en-US" sz="1600" b="1" dirty="0">
                <a:latin typeface="Century Gothic" pitchFamily="34" charset="0"/>
              </a:rPr>
              <a:t>triangle,</a:t>
            </a:r>
            <a:r>
              <a:rPr lang="en-US" sz="1600" b="1" dirty="0">
                <a:solidFill>
                  <a:srgbClr val="CC66FF"/>
                </a:solidFill>
                <a:latin typeface="Century Gothic" pitchFamily="34" charset="0"/>
              </a:rPr>
              <a:t> lilac </a:t>
            </a:r>
            <a:r>
              <a:rPr lang="en-US" sz="1600" b="1" dirty="0">
                <a:latin typeface="Century Gothic" pitchFamily="34" charset="0"/>
              </a:rPr>
              <a:t>triangle,</a:t>
            </a:r>
            <a:r>
              <a:rPr lang="en-US" sz="1600" b="1" dirty="0" smtClean="0">
                <a:latin typeface="Century Gothic" pitchFamily="34" charset="0"/>
              </a:rPr>
              <a:t/>
            </a:r>
            <a:br>
              <a:rPr lang="en-US" sz="1600" b="1" dirty="0" smtClean="0">
                <a:latin typeface="Century Gothic" pitchFamily="34" charset="0"/>
              </a:rPr>
            </a:br>
            <a:r>
              <a:rPr lang="en-US" sz="1600" b="1" dirty="0">
                <a:latin typeface="Century Gothic" pitchFamily="34" charset="0"/>
              </a:rPr>
              <a:t>And they wore the </a:t>
            </a:r>
            <a:r>
              <a:rPr lang="en-US" sz="1600" b="1" dirty="0">
                <a:solidFill>
                  <a:srgbClr val="FFCC00"/>
                </a:solidFill>
                <a:latin typeface="Century Gothic" pitchFamily="34" charset="0"/>
              </a:rPr>
              <a:t>yellow </a:t>
            </a:r>
            <a:r>
              <a:rPr lang="en-US" sz="1600" b="1" dirty="0">
                <a:latin typeface="Century Gothic" pitchFamily="34" charset="0"/>
              </a:rPr>
              <a:t>triangle.</a:t>
            </a:r>
            <a:r>
              <a:rPr lang="en-US" sz="1600" b="1" dirty="0" smtClean="0">
                <a:latin typeface="Century Gothic" pitchFamily="34" charset="0"/>
              </a:rPr>
              <a:t/>
            </a:r>
            <a:br>
              <a:rPr lang="en-US" sz="1600" b="1" dirty="0" smtClean="0">
                <a:latin typeface="Century Gothic" pitchFamily="34" charset="0"/>
              </a:rPr>
            </a:br>
            <a:endParaRPr lang="en-US" sz="1600" b="1" dirty="0" smtClean="0">
              <a:latin typeface="Century Gothic" pitchFamily="34" charset="0"/>
            </a:endParaRPr>
          </a:p>
          <a:p>
            <a:r>
              <a:rPr lang="en-US" sz="1600" b="1" dirty="0" smtClean="0">
                <a:latin typeface="Century Gothic" pitchFamily="34" charset="0"/>
              </a:rPr>
              <a:t>When </a:t>
            </a:r>
            <a:r>
              <a:rPr lang="en-US" sz="1600" b="1" dirty="0">
                <a:latin typeface="Century Gothic" pitchFamily="34" charset="0"/>
              </a:rPr>
              <a:t>first they came for the criminals, I did not speak.</a:t>
            </a:r>
            <a:r>
              <a:rPr lang="en-US" sz="1600" b="1" dirty="0" smtClean="0">
                <a:latin typeface="Century Gothic" pitchFamily="34" charset="0"/>
              </a:rPr>
              <a:t/>
            </a:r>
            <a:br>
              <a:rPr lang="en-US" sz="1600" b="1" dirty="0" smtClean="0">
                <a:latin typeface="Century Gothic" pitchFamily="34" charset="0"/>
              </a:rPr>
            </a:br>
            <a:r>
              <a:rPr lang="en-US" sz="1600" b="1" dirty="0">
                <a:latin typeface="Century Gothic" pitchFamily="34" charset="0"/>
              </a:rPr>
              <a:t>Then they began to take the Jews,</a:t>
            </a:r>
            <a:r>
              <a:rPr lang="en-US" sz="1600" b="1" dirty="0" smtClean="0">
                <a:latin typeface="Century Gothic" pitchFamily="34" charset="0"/>
              </a:rPr>
              <a:t/>
            </a:r>
            <a:br>
              <a:rPr lang="en-US" sz="1600" b="1" dirty="0" smtClean="0">
                <a:latin typeface="Century Gothic" pitchFamily="34" charset="0"/>
              </a:rPr>
            </a:br>
            <a:r>
              <a:rPr lang="en-US" sz="1600" b="1" dirty="0">
                <a:latin typeface="Century Gothic" pitchFamily="34" charset="0"/>
              </a:rPr>
              <a:t>When they fetched the people who were members of trade unions, </a:t>
            </a:r>
            <a:r>
              <a:rPr lang="en-US" sz="1600" b="1" dirty="0" smtClean="0">
                <a:latin typeface="Century Gothic" pitchFamily="34" charset="0"/>
              </a:rPr>
              <a:t/>
            </a:r>
            <a:br>
              <a:rPr lang="en-US" sz="1600" b="1" dirty="0" smtClean="0">
                <a:latin typeface="Century Gothic" pitchFamily="34" charset="0"/>
              </a:rPr>
            </a:br>
            <a:r>
              <a:rPr lang="en-US" sz="1600" b="1" dirty="0">
                <a:latin typeface="Century Gothic" pitchFamily="34" charset="0"/>
              </a:rPr>
              <a:t>I did not speak.</a:t>
            </a:r>
            <a:r>
              <a:rPr lang="en-US" sz="1600" b="1" dirty="0" smtClean="0">
                <a:latin typeface="Century Gothic" pitchFamily="34" charset="0"/>
              </a:rPr>
              <a:t/>
            </a:r>
            <a:br>
              <a:rPr lang="en-US" sz="1600" b="1" dirty="0" smtClean="0">
                <a:latin typeface="Century Gothic" pitchFamily="34" charset="0"/>
              </a:rPr>
            </a:br>
            <a:r>
              <a:rPr lang="en-US" sz="1600" b="1" dirty="0">
                <a:latin typeface="Century Gothic" pitchFamily="34" charset="0"/>
              </a:rPr>
              <a:t>When they took the Bible students,</a:t>
            </a:r>
            <a:r>
              <a:rPr lang="en-US" sz="1600" b="1" dirty="0" smtClean="0">
                <a:latin typeface="Century Gothic" pitchFamily="34" charset="0"/>
              </a:rPr>
              <a:t/>
            </a:r>
            <a:br>
              <a:rPr lang="en-US" sz="1600" b="1" dirty="0" smtClean="0">
                <a:latin typeface="Century Gothic" pitchFamily="34" charset="0"/>
              </a:rPr>
            </a:br>
            <a:r>
              <a:rPr lang="en-US" sz="1600" b="1" dirty="0">
                <a:latin typeface="Century Gothic" pitchFamily="34" charset="0"/>
              </a:rPr>
              <a:t>Rounded up the homosexuals,</a:t>
            </a:r>
            <a:r>
              <a:rPr lang="en-US" sz="1600" b="1" dirty="0" smtClean="0">
                <a:latin typeface="Century Gothic" pitchFamily="34" charset="0"/>
              </a:rPr>
              <a:t/>
            </a:r>
            <a:br>
              <a:rPr lang="en-US" sz="1600" b="1" dirty="0" smtClean="0">
                <a:latin typeface="Century Gothic" pitchFamily="34" charset="0"/>
              </a:rPr>
            </a:br>
            <a:r>
              <a:rPr lang="en-US" sz="1600" b="1" dirty="0">
                <a:latin typeface="Century Gothic" pitchFamily="34" charset="0"/>
              </a:rPr>
              <a:t>Then they gathered up the immigrants and the gypsies, </a:t>
            </a:r>
            <a:r>
              <a:rPr lang="en-US" sz="1600" b="1" dirty="0" smtClean="0">
                <a:latin typeface="Century Gothic" pitchFamily="34" charset="0"/>
              </a:rPr>
              <a:t/>
            </a:r>
            <a:br>
              <a:rPr lang="en-US" sz="1600" b="1" dirty="0" smtClean="0">
                <a:latin typeface="Century Gothic" pitchFamily="34" charset="0"/>
              </a:rPr>
            </a:br>
            <a:r>
              <a:rPr lang="en-US" sz="1600" b="1" dirty="0">
                <a:latin typeface="Century Gothic" pitchFamily="34" charset="0"/>
              </a:rPr>
              <a:t>I did not speak.</a:t>
            </a:r>
            <a:r>
              <a:rPr lang="en-US" sz="1600" b="1" dirty="0" smtClean="0">
                <a:latin typeface="Century Gothic" pitchFamily="34" charset="0"/>
              </a:rPr>
              <a:t/>
            </a:r>
            <a:br>
              <a:rPr lang="en-US" sz="1600" b="1" dirty="0" smtClean="0">
                <a:latin typeface="Century Gothic" pitchFamily="34" charset="0"/>
              </a:rPr>
            </a:br>
            <a:r>
              <a:rPr lang="en-US" sz="1600" b="1" dirty="0">
                <a:latin typeface="Century Gothic" pitchFamily="34" charset="0"/>
              </a:rPr>
              <a:t>Eventually they came for me</a:t>
            </a:r>
            <a:r>
              <a:rPr lang="en-US" sz="1600" b="1" dirty="0" smtClean="0">
                <a:latin typeface="Century Gothic" pitchFamily="34" charset="0"/>
              </a:rPr>
              <a:t/>
            </a:r>
            <a:br>
              <a:rPr lang="en-US" sz="1600" b="1" dirty="0" smtClean="0">
                <a:latin typeface="Century Gothic" pitchFamily="34" charset="0"/>
              </a:rPr>
            </a:br>
            <a:r>
              <a:rPr lang="en-US" sz="1600" b="1" dirty="0">
                <a:latin typeface="Century Gothic" pitchFamily="34" charset="0"/>
              </a:rPr>
              <a:t>And there was no one left to speak</a:t>
            </a:r>
            <a:r>
              <a:rPr lang="en-US" sz="1600" b="1" dirty="0" smtClean="0">
                <a:latin typeface="Century Gothic" pitchFamily="34" charset="0"/>
              </a:rPr>
              <a:t>.</a:t>
            </a:r>
          </a:p>
          <a:p>
            <a:r>
              <a:rPr lang="en-US" sz="1600" b="1" dirty="0">
                <a:latin typeface="Century Gothic" pitchFamily="34" charset="0"/>
              </a:rPr>
              <a:t> </a:t>
            </a:r>
            <a:r>
              <a:rPr lang="en-US" sz="1600" b="1" dirty="0" smtClean="0">
                <a:latin typeface="Century Gothic" pitchFamily="34" charset="0"/>
              </a:rPr>
              <a:t>                      Christy Moore</a:t>
            </a:r>
            <a:endParaRPr lang="it-IT" sz="1600" b="1" dirty="0">
              <a:latin typeface="Century Gothic" pitchFamily="34" charset="0"/>
            </a:endParaRPr>
          </a:p>
        </p:txBody>
      </p:sp>
      <p:pic>
        <p:nvPicPr>
          <p:cNvPr id="17430" name="Picture 22" descr="http://www.clker.com/cliparts/c/2/d/a/13140637441630548187yellow%20triangle-m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0800000">
            <a:off x="0" y="4000504"/>
            <a:ext cx="2071702" cy="2071702"/>
          </a:xfrm>
          <a:prstGeom prst="rect">
            <a:avLst/>
          </a:prstGeom>
          <a:noFill/>
        </p:spPr>
      </p:pic>
      <p:sp>
        <p:nvSpPr>
          <p:cNvPr id="11" name="CasellaDiTesto 10"/>
          <p:cNvSpPr txBox="1"/>
          <p:nvPr/>
        </p:nvSpPr>
        <p:spPr>
          <a:xfrm>
            <a:off x="3000364" y="1214422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err="1" smtClean="0">
                <a:latin typeface="Century Gothic" pitchFamily="34" charset="0"/>
              </a:rPr>
              <a:t>Jehova’s</a:t>
            </a:r>
            <a:endParaRPr lang="it-IT" sz="1600" b="1" dirty="0" smtClean="0">
              <a:latin typeface="Century Gothic" pitchFamily="34" charset="0"/>
            </a:endParaRPr>
          </a:p>
          <a:p>
            <a:r>
              <a:rPr lang="it-IT" sz="1600" b="1" dirty="0" err="1" smtClean="0">
                <a:latin typeface="Century Gothic" pitchFamily="34" charset="0"/>
              </a:rPr>
              <a:t>Witnesses</a:t>
            </a:r>
            <a:endParaRPr lang="it-IT" sz="1600" b="1" dirty="0">
              <a:latin typeface="Century Gothic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28596" y="2714620"/>
            <a:ext cx="1285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err="1" smtClean="0">
                <a:latin typeface="Century Gothic" pitchFamily="34" charset="0"/>
              </a:rPr>
              <a:t>Criminals</a:t>
            </a:r>
            <a:endParaRPr lang="it-IT" sz="1600" b="1" dirty="0">
              <a:latin typeface="Century Gothic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428860" y="2714620"/>
            <a:ext cx="1643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err="1" smtClean="0">
                <a:solidFill>
                  <a:schemeClr val="bg1"/>
                </a:solidFill>
                <a:latin typeface="Century Gothic" pitchFamily="34" charset="0"/>
              </a:rPr>
              <a:t>A-socials</a:t>
            </a:r>
            <a:endParaRPr lang="it-IT" sz="16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42910" y="4357694"/>
            <a:ext cx="23574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err="1" smtClean="0">
                <a:latin typeface="Century Gothic" pitchFamily="34" charset="0"/>
              </a:rPr>
              <a:t>Jews</a:t>
            </a:r>
            <a:endParaRPr lang="it-IT" sz="1600" b="1" dirty="0">
              <a:latin typeface="Century Gothic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643306" y="4572008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err="1" smtClean="0">
                <a:latin typeface="Century Gothic" pitchFamily="34" charset="0"/>
              </a:rPr>
              <a:t>Political</a:t>
            </a:r>
            <a:r>
              <a:rPr lang="it-IT" sz="1600" b="1" dirty="0" smtClean="0">
                <a:latin typeface="Century Gothic" pitchFamily="34" charset="0"/>
              </a:rPr>
              <a:t> </a:t>
            </a:r>
            <a:r>
              <a:rPr lang="it-IT" sz="1600" b="1" dirty="0" err="1" smtClean="0">
                <a:latin typeface="Century Gothic" pitchFamily="34" charset="0"/>
              </a:rPr>
              <a:t>Prisoners</a:t>
            </a:r>
            <a:endParaRPr lang="it-IT" sz="1600" b="1" dirty="0">
              <a:latin typeface="Century Gothic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857356" y="5857892"/>
            <a:ext cx="1571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  <a:latin typeface="Century Gothic" pitchFamily="34" charset="0"/>
              </a:rPr>
              <a:t>War </a:t>
            </a:r>
            <a:r>
              <a:rPr lang="it-IT" sz="1600" b="1" dirty="0" err="1" smtClean="0">
                <a:solidFill>
                  <a:schemeClr val="bg1"/>
                </a:solidFill>
                <a:latin typeface="Century Gothic" pitchFamily="34" charset="0"/>
              </a:rPr>
              <a:t>Prisoners</a:t>
            </a:r>
            <a:endParaRPr lang="it-IT" sz="16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642910" y="500042"/>
            <a:ext cx="1643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err="1" smtClean="0">
                <a:latin typeface="Century Gothic" pitchFamily="34" charset="0"/>
              </a:rPr>
              <a:t>Homosexuals</a:t>
            </a:r>
            <a:endParaRPr lang="it-IT" sz="1600" b="1" dirty="0">
              <a:latin typeface="Century Gothic" pitchFamily="34" charset="0"/>
            </a:endParaRP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3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3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3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3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3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3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3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3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3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1234813830xgbC0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857356" y="1857364"/>
            <a:ext cx="55721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atin typeface="Century Gothic" pitchFamily="34" charset="0"/>
              </a:rPr>
              <a:t>The </a:t>
            </a:r>
            <a:r>
              <a:rPr lang="it-IT" sz="2000" b="1" dirty="0" err="1" smtClean="0">
                <a:latin typeface="Century Gothic" pitchFamily="34" charset="0"/>
              </a:rPr>
              <a:t>message</a:t>
            </a:r>
            <a:r>
              <a:rPr lang="it-IT" sz="2000" b="1" dirty="0" smtClean="0">
                <a:latin typeface="Century Gothic" pitchFamily="34" charset="0"/>
              </a:rPr>
              <a:t> </a:t>
            </a:r>
            <a:r>
              <a:rPr lang="it-IT" sz="2000" b="1" dirty="0" err="1" smtClean="0">
                <a:latin typeface="Century Gothic" pitchFamily="34" charset="0"/>
              </a:rPr>
              <a:t>of</a:t>
            </a:r>
            <a:r>
              <a:rPr lang="it-IT" sz="2000" b="1" dirty="0" smtClean="0">
                <a:latin typeface="Century Gothic" pitchFamily="34" charset="0"/>
              </a:rPr>
              <a:t> the </a:t>
            </a:r>
            <a:r>
              <a:rPr lang="it-IT" sz="2000" b="1" dirty="0" err="1" smtClean="0">
                <a:latin typeface="Century Gothic" pitchFamily="34" charset="0"/>
              </a:rPr>
              <a:t>song</a:t>
            </a:r>
            <a:endParaRPr lang="it-IT" sz="2000" b="1" dirty="0" smtClean="0">
              <a:latin typeface="Century Gothic" pitchFamily="34" charset="0"/>
            </a:endParaRPr>
          </a:p>
          <a:p>
            <a:pPr algn="ctr"/>
            <a:endParaRPr lang="it-IT" sz="2000" b="1" dirty="0" smtClean="0">
              <a:latin typeface="Century Gothic" pitchFamily="34" charset="0"/>
            </a:endParaRPr>
          </a:p>
          <a:p>
            <a:pPr algn="ctr"/>
            <a:r>
              <a:rPr lang="it-IT" sz="2000" b="1" dirty="0" err="1" smtClean="0">
                <a:latin typeface="Century Gothic" pitchFamily="34" charset="0"/>
              </a:rPr>
              <a:t>This</a:t>
            </a:r>
            <a:r>
              <a:rPr lang="it-IT" sz="2000" b="1" dirty="0" smtClean="0">
                <a:latin typeface="Century Gothic" pitchFamily="34" charset="0"/>
              </a:rPr>
              <a:t> </a:t>
            </a:r>
            <a:r>
              <a:rPr lang="it-IT" sz="2000" b="1" dirty="0" err="1" smtClean="0">
                <a:latin typeface="Century Gothic" pitchFamily="34" charset="0"/>
              </a:rPr>
              <a:t>song</a:t>
            </a:r>
            <a:r>
              <a:rPr lang="it-IT" sz="2000" b="1" dirty="0" smtClean="0">
                <a:latin typeface="Century Gothic" pitchFamily="34" charset="0"/>
              </a:rPr>
              <a:t> </a:t>
            </a:r>
            <a:r>
              <a:rPr lang="it-IT" sz="2000" b="1" dirty="0" err="1" smtClean="0">
                <a:latin typeface="Century Gothic" pitchFamily="34" charset="0"/>
              </a:rPr>
              <a:t>talks</a:t>
            </a:r>
            <a:r>
              <a:rPr lang="it-IT" sz="2000" b="1" dirty="0" smtClean="0">
                <a:latin typeface="Century Gothic" pitchFamily="34" charset="0"/>
              </a:rPr>
              <a:t> </a:t>
            </a:r>
            <a:r>
              <a:rPr lang="it-IT" sz="2000" b="1" dirty="0" err="1" smtClean="0">
                <a:latin typeface="Century Gothic" pitchFamily="34" charset="0"/>
              </a:rPr>
              <a:t>about</a:t>
            </a:r>
            <a:r>
              <a:rPr lang="it-IT" sz="2000" b="1" dirty="0" smtClean="0">
                <a:latin typeface="Century Gothic" pitchFamily="34" charset="0"/>
              </a:rPr>
              <a:t> the </a:t>
            </a:r>
            <a:r>
              <a:rPr lang="it-IT" sz="2000" b="1" dirty="0" err="1" smtClean="0">
                <a:latin typeface="Century Gothic" pitchFamily="34" charset="0"/>
              </a:rPr>
              <a:t>victims</a:t>
            </a:r>
            <a:r>
              <a:rPr lang="it-IT" sz="2000" b="1" dirty="0" smtClean="0">
                <a:latin typeface="Century Gothic" pitchFamily="34" charset="0"/>
              </a:rPr>
              <a:t> of </a:t>
            </a:r>
            <a:r>
              <a:rPr lang="it-IT" sz="2000" b="1" dirty="0" err="1" smtClean="0">
                <a:latin typeface="Century Gothic" pitchFamily="34" charset="0"/>
              </a:rPr>
              <a:t>concentration</a:t>
            </a:r>
            <a:r>
              <a:rPr lang="it-IT" sz="2000" b="1" dirty="0" smtClean="0">
                <a:latin typeface="Century Gothic" pitchFamily="34" charset="0"/>
              </a:rPr>
              <a:t> </a:t>
            </a:r>
            <a:r>
              <a:rPr lang="it-IT" sz="2000" b="1" dirty="0" err="1" smtClean="0">
                <a:latin typeface="Century Gothic" pitchFamily="34" charset="0"/>
              </a:rPr>
              <a:t>camps</a:t>
            </a:r>
            <a:r>
              <a:rPr lang="it-IT" sz="2000" b="1" dirty="0" smtClean="0">
                <a:latin typeface="Century Gothic" pitchFamily="34" charset="0"/>
              </a:rPr>
              <a:t>. The speaker </a:t>
            </a:r>
            <a:r>
              <a:rPr lang="it-IT" sz="2000" b="1" dirty="0" err="1" smtClean="0">
                <a:latin typeface="Century Gothic" pitchFamily="34" charset="0"/>
              </a:rPr>
              <a:t>is</a:t>
            </a:r>
            <a:r>
              <a:rPr lang="it-IT" sz="2000" b="1" dirty="0" smtClean="0">
                <a:latin typeface="Century Gothic" pitchFamily="34" charset="0"/>
              </a:rPr>
              <a:t> a </a:t>
            </a:r>
            <a:r>
              <a:rPr lang="it-IT" sz="2000" b="1" dirty="0" err="1" smtClean="0">
                <a:latin typeface="Century Gothic" pitchFamily="34" charset="0"/>
              </a:rPr>
              <a:t>prisoner</a:t>
            </a:r>
            <a:r>
              <a:rPr lang="it-IT" sz="2000" b="1" dirty="0" smtClean="0">
                <a:latin typeface="Century Gothic" pitchFamily="34" charset="0"/>
              </a:rPr>
              <a:t> of a </a:t>
            </a:r>
            <a:r>
              <a:rPr lang="it-IT" sz="2000" b="1" dirty="0" err="1" smtClean="0">
                <a:latin typeface="Century Gothic" pitchFamily="34" charset="0"/>
              </a:rPr>
              <a:t>concentration</a:t>
            </a:r>
            <a:r>
              <a:rPr lang="it-IT" sz="2000" b="1" dirty="0" smtClean="0">
                <a:latin typeface="Century Gothic" pitchFamily="34" charset="0"/>
              </a:rPr>
              <a:t> </a:t>
            </a:r>
            <a:r>
              <a:rPr lang="it-IT" sz="2000" b="1" dirty="0" smtClean="0">
                <a:latin typeface="Century Gothic" pitchFamily="34" charset="0"/>
              </a:rPr>
              <a:t>camp and he </a:t>
            </a:r>
            <a:r>
              <a:rPr lang="it-IT" sz="2000" b="1" dirty="0" err="1" smtClean="0">
                <a:latin typeface="Century Gothic" pitchFamily="34" charset="0"/>
              </a:rPr>
              <a:t>describes</a:t>
            </a:r>
            <a:r>
              <a:rPr lang="it-IT" sz="2000" b="1" dirty="0" smtClean="0">
                <a:latin typeface="Century Gothic" pitchFamily="34" charset="0"/>
              </a:rPr>
              <a:t> </a:t>
            </a:r>
            <a:r>
              <a:rPr lang="it-IT" sz="2000" b="1" dirty="0" err="1" smtClean="0">
                <a:latin typeface="Century Gothic" pitchFamily="34" charset="0"/>
              </a:rPr>
              <a:t>what</a:t>
            </a:r>
            <a:r>
              <a:rPr lang="it-IT" sz="2000" b="1" dirty="0" smtClean="0">
                <a:latin typeface="Century Gothic" pitchFamily="34" charset="0"/>
              </a:rPr>
              <a:t> </a:t>
            </a:r>
            <a:r>
              <a:rPr lang="it-IT" sz="2000" b="1" dirty="0" err="1" smtClean="0">
                <a:latin typeface="Century Gothic" pitchFamily="34" charset="0"/>
              </a:rPr>
              <a:t>happened</a:t>
            </a:r>
            <a:r>
              <a:rPr lang="it-IT" sz="2000" b="1" dirty="0" smtClean="0">
                <a:latin typeface="Century Gothic" pitchFamily="34" charset="0"/>
              </a:rPr>
              <a:t>: the </a:t>
            </a:r>
            <a:r>
              <a:rPr lang="it-IT" sz="2000" b="1" dirty="0" err="1" smtClean="0">
                <a:latin typeface="Century Gothic" pitchFamily="34" charset="0"/>
              </a:rPr>
              <a:t>prisoners</a:t>
            </a:r>
            <a:r>
              <a:rPr lang="it-IT" sz="2000" b="1" dirty="0" smtClean="0">
                <a:latin typeface="Century Gothic" pitchFamily="34" charset="0"/>
              </a:rPr>
              <a:t> </a:t>
            </a:r>
            <a:r>
              <a:rPr lang="it-IT" sz="2000" b="1" dirty="0" err="1" smtClean="0">
                <a:latin typeface="Century Gothic" pitchFamily="34" charset="0"/>
              </a:rPr>
              <a:t>wore</a:t>
            </a:r>
            <a:r>
              <a:rPr lang="it-IT" sz="2000" b="1" dirty="0" smtClean="0">
                <a:latin typeface="Century Gothic" pitchFamily="34" charset="0"/>
              </a:rPr>
              <a:t> </a:t>
            </a:r>
            <a:r>
              <a:rPr lang="it-IT" sz="2000" b="1" dirty="0" err="1" smtClean="0">
                <a:latin typeface="Century Gothic" pitchFamily="34" charset="0"/>
              </a:rPr>
              <a:t>triangles</a:t>
            </a:r>
            <a:r>
              <a:rPr lang="it-IT" sz="2000" b="1" dirty="0" smtClean="0">
                <a:latin typeface="Century Gothic" pitchFamily="34" charset="0"/>
              </a:rPr>
              <a:t> of </a:t>
            </a:r>
            <a:r>
              <a:rPr lang="it-IT" sz="2000" b="1" dirty="0" err="1" smtClean="0">
                <a:latin typeface="Century Gothic" pitchFamily="34" charset="0"/>
              </a:rPr>
              <a:t>different</a:t>
            </a:r>
            <a:r>
              <a:rPr lang="it-IT" sz="2000" b="1" dirty="0" smtClean="0">
                <a:latin typeface="Century Gothic" pitchFamily="34" charset="0"/>
              </a:rPr>
              <a:t> </a:t>
            </a:r>
            <a:r>
              <a:rPr lang="it-IT" sz="2000" b="1" dirty="0" err="1" smtClean="0">
                <a:latin typeface="Century Gothic" pitchFamily="34" charset="0"/>
              </a:rPr>
              <a:t>colours</a:t>
            </a:r>
            <a:r>
              <a:rPr lang="it-IT" sz="2000" b="1" dirty="0" smtClean="0">
                <a:latin typeface="Century Gothic" pitchFamily="34" charset="0"/>
              </a:rPr>
              <a:t>, for </a:t>
            </a:r>
            <a:r>
              <a:rPr lang="it-IT" sz="2000" b="1" dirty="0" err="1" smtClean="0">
                <a:latin typeface="Century Gothic" pitchFamily="34" charset="0"/>
              </a:rPr>
              <a:t>example</a:t>
            </a:r>
            <a:r>
              <a:rPr lang="it-IT" sz="2000" b="1" dirty="0" smtClean="0">
                <a:latin typeface="Century Gothic" pitchFamily="34" charset="0"/>
              </a:rPr>
              <a:t> </a:t>
            </a:r>
            <a:r>
              <a:rPr lang="it-IT" sz="2000" b="1" dirty="0" err="1" smtClean="0">
                <a:latin typeface="Century Gothic" pitchFamily="34" charset="0"/>
              </a:rPr>
              <a:t>Jews</a:t>
            </a:r>
            <a:r>
              <a:rPr lang="it-IT" sz="2000" b="1" dirty="0" smtClean="0">
                <a:latin typeface="Century Gothic" pitchFamily="34" charset="0"/>
              </a:rPr>
              <a:t> </a:t>
            </a:r>
            <a:r>
              <a:rPr lang="it-IT" sz="2000" b="1" dirty="0" err="1" smtClean="0">
                <a:latin typeface="Century Gothic" pitchFamily="34" charset="0"/>
              </a:rPr>
              <a:t>wore</a:t>
            </a:r>
            <a:r>
              <a:rPr lang="it-IT" sz="2000" b="1" dirty="0" smtClean="0">
                <a:latin typeface="Century Gothic" pitchFamily="34" charset="0"/>
              </a:rPr>
              <a:t> a yellow </a:t>
            </a:r>
            <a:r>
              <a:rPr lang="it-IT" sz="2000" b="1" dirty="0" err="1" smtClean="0">
                <a:latin typeface="Century Gothic" pitchFamily="34" charset="0"/>
              </a:rPr>
              <a:t>triangle</a:t>
            </a:r>
            <a:r>
              <a:rPr lang="it-IT" sz="2000" b="1" dirty="0" smtClean="0">
                <a:latin typeface="Century Gothic" pitchFamily="34" charset="0"/>
              </a:rPr>
              <a:t> </a:t>
            </a:r>
            <a:r>
              <a:rPr lang="it-IT" sz="2000" b="1" dirty="0" err="1" smtClean="0">
                <a:latin typeface="Century Gothic" pitchFamily="34" charset="0"/>
              </a:rPr>
              <a:t>overlapped</a:t>
            </a:r>
            <a:r>
              <a:rPr lang="it-IT" sz="2000" b="1" dirty="0" smtClean="0">
                <a:latin typeface="Century Gothic" pitchFamily="34" charset="0"/>
              </a:rPr>
              <a:t> by a David Star.</a:t>
            </a:r>
            <a:endParaRPr lang="it-IT" sz="2000" b="1" dirty="0">
              <a:latin typeface="Century Gothic" pitchFamily="34" charset="0"/>
            </a:endParaRPr>
          </a:p>
        </p:txBody>
      </p:sp>
      <p:pic>
        <p:nvPicPr>
          <p:cNvPr id="18438" name="Picture 6" descr="http://www.angolohermes.com/simboli/esagramma/Immagini/esagramm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4214818"/>
            <a:ext cx="642942" cy="64294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gianxs.altervista.org/immagini/sfondo%20ne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" y="0"/>
            <a:ext cx="9134475" cy="6858000"/>
          </a:xfrm>
          <a:prstGeom prst="rect">
            <a:avLst/>
          </a:prstGeom>
          <a:noFill/>
        </p:spPr>
      </p:pic>
      <p:sp>
        <p:nvSpPr>
          <p:cNvPr id="6" name="Rettangolo 5"/>
          <p:cNvSpPr/>
          <p:nvPr/>
        </p:nvSpPr>
        <p:spPr>
          <a:xfrm>
            <a:off x="214282" y="86917"/>
            <a:ext cx="592935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dirty="0" smtClean="0">
                <a:solidFill>
                  <a:schemeClr val="bg1"/>
                </a:solidFill>
              </a:rPr>
              <a:t>                  ACROSTIC</a:t>
            </a:r>
          </a:p>
          <a:p>
            <a:r>
              <a:rPr lang="it-IT" sz="4400" dirty="0" smtClean="0">
                <a:solidFill>
                  <a:srgbClr val="0000FF"/>
                </a:solidFill>
                <a:latin typeface="Castellar" pitchFamily="18" charset="0"/>
              </a:rPr>
              <a:t>H</a:t>
            </a:r>
            <a:r>
              <a:rPr lang="it-IT" sz="3600" dirty="0" smtClean="0">
                <a:solidFill>
                  <a:srgbClr val="0000FF"/>
                </a:solidFill>
              </a:rPr>
              <a:t>itler</a:t>
            </a:r>
          </a:p>
          <a:p>
            <a:r>
              <a:rPr lang="it-IT" sz="4400" dirty="0" err="1" smtClean="0">
                <a:solidFill>
                  <a:srgbClr val="0099FF"/>
                </a:solidFill>
                <a:latin typeface="Castellar" pitchFamily="18" charset="0"/>
              </a:rPr>
              <a:t>O</a:t>
            </a:r>
            <a:r>
              <a:rPr lang="it-IT" sz="3600" dirty="0" err="1" smtClean="0">
                <a:solidFill>
                  <a:srgbClr val="0099FF"/>
                </a:solidFill>
              </a:rPr>
              <a:t>utrageous</a:t>
            </a:r>
            <a:endParaRPr lang="it-IT" sz="3600" dirty="0" smtClean="0">
              <a:solidFill>
                <a:srgbClr val="0099FF"/>
              </a:solidFill>
            </a:endParaRPr>
          </a:p>
          <a:p>
            <a:r>
              <a:rPr lang="it-IT" sz="4400" dirty="0" err="1" smtClean="0">
                <a:solidFill>
                  <a:srgbClr val="CC66FF"/>
                </a:solidFill>
                <a:latin typeface="Castellar" pitchFamily="18" charset="0"/>
              </a:rPr>
              <a:t>L</a:t>
            </a:r>
            <a:r>
              <a:rPr lang="it-IT" sz="3600" dirty="0" err="1" smtClean="0">
                <a:solidFill>
                  <a:srgbClr val="CC66FF"/>
                </a:solidFill>
              </a:rPr>
              <a:t>ilac</a:t>
            </a:r>
            <a:r>
              <a:rPr lang="it-IT" sz="3600" dirty="0" smtClean="0">
                <a:solidFill>
                  <a:srgbClr val="CC66FF"/>
                </a:solidFill>
              </a:rPr>
              <a:t> </a:t>
            </a:r>
            <a:r>
              <a:rPr lang="it-IT" sz="3600" dirty="0" err="1" smtClean="0">
                <a:solidFill>
                  <a:srgbClr val="CC66FF"/>
                </a:solidFill>
              </a:rPr>
              <a:t>triangle</a:t>
            </a:r>
            <a:endParaRPr lang="it-IT" sz="3600" dirty="0" smtClean="0">
              <a:solidFill>
                <a:srgbClr val="CC66FF"/>
              </a:solidFill>
            </a:endParaRPr>
          </a:p>
          <a:p>
            <a:r>
              <a:rPr lang="it-IT" sz="4400" dirty="0" smtClean="0">
                <a:solidFill>
                  <a:srgbClr val="FFC000"/>
                </a:solidFill>
                <a:latin typeface="Castellar" pitchFamily="18" charset="0"/>
              </a:rPr>
              <a:t>O</a:t>
            </a:r>
            <a:r>
              <a:rPr lang="it-IT" sz="3600" dirty="0" smtClean="0">
                <a:solidFill>
                  <a:srgbClr val="FFC000"/>
                </a:solidFill>
              </a:rPr>
              <a:t>skar Schindler</a:t>
            </a:r>
          </a:p>
          <a:p>
            <a:r>
              <a:rPr lang="it-IT" sz="4400" dirty="0" err="1" smtClean="0">
                <a:solidFill>
                  <a:srgbClr val="FFFF00"/>
                </a:solidFill>
                <a:latin typeface="Castellar" pitchFamily="18" charset="0"/>
              </a:rPr>
              <a:t>C</a:t>
            </a:r>
            <a:r>
              <a:rPr lang="it-IT" sz="3600" dirty="0" err="1" smtClean="0">
                <a:solidFill>
                  <a:srgbClr val="FFFF00"/>
                </a:solidFill>
              </a:rPr>
              <a:t>oncentrations</a:t>
            </a:r>
            <a:r>
              <a:rPr lang="it-IT" sz="3600" dirty="0" smtClean="0">
                <a:solidFill>
                  <a:srgbClr val="FFFF00"/>
                </a:solidFill>
              </a:rPr>
              <a:t> </a:t>
            </a:r>
            <a:r>
              <a:rPr lang="it-IT" sz="3600" dirty="0" err="1" smtClean="0">
                <a:solidFill>
                  <a:srgbClr val="FFFF00"/>
                </a:solidFill>
              </a:rPr>
              <a:t>camps</a:t>
            </a:r>
            <a:endParaRPr lang="it-IT" sz="3600" dirty="0" smtClean="0">
              <a:solidFill>
                <a:srgbClr val="FFFF00"/>
              </a:solidFill>
            </a:endParaRPr>
          </a:p>
          <a:p>
            <a:r>
              <a:rPr lang="it-IT" sz="4000" dirty="0" err="1" smtClean="0">
                <a:solidFill>
                  <a:srgbClr val="66FF33"/>
                </a:solidFill>
                <a:latin typeface="Castellar" pitchFamily="18" charset="0"/>
              </a:rPr>
              <a:t>A</a:t>
            </a:r>
            <a:r>
              <a:rPr lang="it-IT" sz="3600" dirty="0" err="1" smtClean="0">
                <a:solidFill>
                  <a:srgbClr val="66FF33"/>
                </a:solidFill>
              </a:rPr>
              <a:t>-socials</a:t>
            </a:r>
            <a:endParaRPr lang="it-IT" sz="3600" dirty="0" smtClean="0">
              <a:solidFill>
                <a:srgbClr val="66FF33"/>
              </a:solidFill>
            </a:endParaRPr>
          </a:p>
          <a:p>
            <a:r>
              <a:rPr lang="it-IT" sz="4400" dirty="0" err="1" smtClean="0">
                <a:solidFill>
                  <a:srgbClr val="27D7AD"/>
                </a:solidFill>
                <a:latin typeface="Castellar" pitchFamily="18" charset="0"/>
              </a:rPr>
              <a:t>U</a:t>
            </a:r>
            <a:r>
              <a:rPr lang="it-IT" sz="3600" dirty="0" err="1" smtClean="0">
                <a:solidFill>
                  <a:srgbClr val="27D7AD"/>
                </a:solidFill>
              </a:rPr>
              <a:t>nfortunate</a:t>
            </a:r>
            <a:endParaRPr lang="it-IT" sz="3600" dirty="0" smtClean="0">
              <a:solidFill>
                <a:srgbClr val="27D7AD"/>
              </a:solidFill>
            </a:endParaRPr>
          </a:p>
          <a:p>
            <a:r>
              <a:rPr lang="it-IT" sz="4400" dirty="0" smtClean="0">
                <a:solidFill>
                  <a:srgbClr val="FF0000"/>
                </a:solidFill>
                <a:latin typeface="Castellar" pitchFamily="18" charset="0"/>
              </a:rPr>
              <a:t>S</a:t>
            </a:r>
            <a:r>
              <a:rPr lang="it-IT" sz="3600" dirty="0" smtClean="0">
                <a:solidFill>
                  <a:srgbClr val="FF0000"/>
                </a:solidFill>
              </a:rPr>
              <a:t>in</a:t>
            </a:r>
          </a:p>
          <a:p>
            <a:r>
              <a:rPr lang="it-IT" sz="4000" dirty="0" err="1" smtClean="0">
                <a:solidFill>
                  <a:schemeClr val="bg1"/>
                </a:solidFill>
                <a:latin typeface="Castellar" pitchFamily="18" charset="0"/>
              </a:rPr>
              <a:t>T</a:t>
            </a:r>
            <a:r>
              <a:rPr lang="it-IT" sz="3600" dirty="0" err="1" smtClean="0">
                <a:solidFill>
                  <a:schemeClr val="bg1"/>
                </a:solidFill>
              </a:rPr>
              <a:t>errible</a:t>
            </a:r>
            <a:endParaRPr lang="it-IT" sz="3600" dirty="0">
              <a:solidFill>
                <a:schemeClr val="bg1"/>
              </a:solidFill>
            </a:endParaRPr>
          </a:p>
        </p:txBody>
      </p:sp>
      <p:pic>
        <p:nvPicPr>
          <p:cNvPr id="19462" name="Picture 6" descr="http://upload.wikimedia.org/wikipedia/commons/thumb/4/48/Auschwitz-2.jpg/200px-Auschwitz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0"/>
            <a:ext cx="3929058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71472" y="714356"/>
            <a:ext cx="80724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Century Gothic" pitchFamily="34" charset="0"/>
              </a:rPr>
              <a:t>Holocaust </a:t>
            </a:r>
            <a:r>
              <a:rPr lang="en-US" sz="2400" i="1" dirty="0" smtClean="0">
                <a:latin typeface="Century Gothic" pitchFamily="34" charset="0"/>
              </a:rPr>
              <a:t>has </a:t>
            </a:r>
            <a:r>
              <a:rPr lang="en-US" sz="2400" i="1" dirty="0">
                <a:latin typeface="Century Gothic" pitchFamily="34" charset="0"/>
              </a:rPr>
              <a:t>been </a:t>
            </a:r>
            <a:r>
              <a:rPr lang="en-US" sz="2400" i="1" dirty="0" smtClean="0">
                <a:latin typeface="Century Gothic" pitchFamily="34" charset="0"/>
              </a:rPr>
              <a:t>terrible, </a:t>
            </a:r>
            <a:r>
              <a:rPr lang="en-US" sz="2400" i="1" dirty="0" smtClean="0">
                <a:latin typeface="Century Gothic" pitchFamily="34" charset="0"/>
              </a:rPr>
              <a:t>but it helps remember what </a:t>
            </a:r>
            <a:r>
              <a:rPr lang="en-US" sz="2400" i="1" dirty="0">
                <a:latin typeface="Century Gothic" pitchFamily="34" charset="0"/>
              </a:rPr>
              <a:t>happened. </a:t>
            </a:r>
            <a:r>
              <a:rPr lang="en-US" sz="2400" i="1" dirty="0" smtClean="0">
                <a:latin typeface="Century Gothic" pitchFamily="34" charset="0"/>
              </a:rPr>
              <a:t>All </a:t>
            </a:r>
            <a:r>
              <a:rPr lang="en-US" sz="2400" i="1" dirty="0">
                <a:latin typeface="Century Gothic" pitchFamily="34" charset="0"/>
              </a:rPr>
              <a:t>that remains imprinted in our </a:t>
            </a:r>
            <a:r>
              <a:rPr lang="en-US" sz="2400" i="1" dirty="0" smtClean="0">
                <a:latin typeface="Century Gothic" pitchFamily="34" charset="0"/>
              </a:rPr>
              <a:t>hearts and we </a:t>
            </a:r>
            <a:r>
              <a:rPr lang="en-US" sz="2400" dirty="0" smtClean="0">
                <a:latin typeface="Century Gothic" pitchFamily="34" charset="0"/>
              </a:rPr>
              <a:t>hope</a:t>
            </a:r>
            <a:r>
              <a:rPr lang="en-US" sz="2400" dirty="0">
                <a:latin typeface="Century Gothic" pitchFamily="34" charset="0"/>
              </a:rPr>
              <a:t> that one day all </a:t>
            </a:r>
            <a:r>
              <a:rPr lang="en-US" sz="2400" dirty="0" smtClean="0">
                <a:latin typeface="Century Gothic" pitchFamily="34" charset="0"/>
              </a:rPr>
              <a:t>people hold </a:t>
            </a:r>
            <a:r>
              <a:rPr lang="en-US" sz="2400" dirty="0">
                <a:latin typeface="Century Gothic" pitchFamily="34" charset="0"/>
              </a:rPr>
              <a:t>hands, to </a:t>
            </a:r>
            <a:r>
              <a:rPr lang="en-US" sz="2400" dirty="0" smtClean="0">
                <a:latin typeface="Century Gothic" pitchFamily="34" charset="0"/>
              </a:rPr>
              <a:t>promote</a:t>
            </a:r>
            <a:r>
              <a:rPr lang="en-US" sz="2400" dirty="0">
                <a:latin typeface="Century Gothic" pitchFamily="34" charset="0"/>
              </a:rPr>
              <a:t> peace and equality among all, with no </a:t>
            </a:r>
            <a:r>
              <a:rPr lang="en-US" sz="2400" dirty="0" smtClean="0">
                <a:latin typeface="Century Gothic" pitchFamily="34" charset="0"/>
              </a:rPr>
              <a:t>difference</a:t>
            </a:r>
            <a:r>
              <a:rPr lang="en-US" sz="2400" i="1" dirty="0" smtClean="0">
                <a:latin typeface="Century Gothic" pitchFamily="34" charset="0"/>
              </a:rPr>
              <a:t>.</a:t>
            </a:r>
            <a:endParaRPr lang="it-IT" sz="2400" i="1" dirty="0">
              <a:latin typeface="Century Gothic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714612" y="142852"/>
            <a:ext cx="6143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err="1" smtClean="0">
                <a:latin typeface="Century Gothic" pitchFamily="34" charset="0"/>
              </a:rPr>
              <a:t>Our</a:t>
            </a:r>
            <a:r>
              <a:rPr lang="it-IT" sz="2800" b="1" dirty="0" smtClean="0">
                <a:latin typeface="Century Gothic" pitchFamily="34" charset="0"/>
              </a:rPr>
              <a:t> </a:t>
            </a:r>
            <a:r>
              <a:rPr lang="it-IT" sz="2800" b="1" dirty="0" err="1" smtClean="0">
                <a:latin typeface="Century Gothic" pitchFamily="34" charset="0"/>
              </a:rPr>
              <a:t>Dream…</a:t>
            </a:r>
            <a:endParaRPr lang="it-IT" sz="2800" b="1" dirty="0">
              <a:latin typeface="Century Gothic" pitchFamily="34" charset="0"/>
            </a:endParaRPr>
          </a:p>
        </p:txBody>
      </p:sp>
      <p:pic>
        <p:nvPicPr>
          <p:cNvPr id="20482" name="Picture 2" descr="http://eloisa.myblog.it/files/noi/3a6f44550c479a9e0e2954f347910b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852936"/>
            <a:ext cx="5643602" cy="371475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8800"/>
                            </p:stCondLst>
                            <p:childTnLst>
                              <p:par>
                                <p:cTn id="1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700" decel="100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4.bp.blogspot.com/_v2t7BDAubk0/TUwjFQrZaII/AAAAAAAAABU/3kWeTDxEU5s/s1600/Sachsenhaus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ttangolo 3"/>
          <p:cNvSpPr/>
          <p:nvPr/>
        </p:nvSpPr>
        <p:spPr>
          <a:xfrm>
            <a:off x="3286116" y="428604"/>
            <a:ext cx="60722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entury Gothic" pitchFamily="34" charset="0"/>
              </a:rPr>
              <a:t>We all live with the objective of being happy, our lives are different, yet equal</a:t>
            </a:r>
            <a:r>
              <a:rPr lang="en-US" sz="2400" b="1" dirty="0" smtClean="0">
                <a:solidFill>
                  <a:schemeClr val="bg1"/>
                </a:solidFill>
                <a:latin typeface="Century Gothic" pitchFamily="34" charset="0"/>
              </a:rPr>
              <a:t>.</a:t>
            </a:r>
          </a:p>
          <a:p>
            <a:r>
              <a:rPr lang="en-US" sz="2400" b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Century Gothic" pitchFamily="34" charset="0"/>
              </a:rPr>
              <a:t>                               Anna Frank</a:t>
            </a:r>
            <a:endParaRPr lang="it-IT" sz="2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advClick="0"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163</Words>
  <Application>Microsoft Office PowerPoint</Application>
  <PresentationFormat>Presentazione su schermo (4:3)</PresentationFormat>
  <Paragraphs>43</Paragraphs>
  <Slides>9</Slides>
  <Notes>0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Mary</dc:creator>
  <cp:lastModifiedBy>Arianna</cp:lastModifiedBy>
  <cp:revision>35</cp:revision>
  <dcterms:created xsi:type="dcterms:W3CDTF">2012-02-06T16:14:30Z</dcterms:created>
  <dcterms:modified xsi:type="dcterms:W3CDTF">2012-02-11T18:12:34Z</dcterms:modified>
</cp:coreProperties>
</file>