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909"/>
    <a:srgbClr val="F60AB3"/>
    <a:srgbClr val="00FFFF"/>
    <a:srgbClr val="66CCFF"/>
    <a:srgbClr val="CC0099"/>
    <a:srgbClr val="00CC00"/>
    <a:srgbClr val="6C14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3305A-4B7D-4182-AD39-2F514B7CECF4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6E1C-B6A0-49EB-9944-FECA2AE5D32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6E1C-B6A0-49EB-9944-FECA2AE5D326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43E91-4236-47D0-968D-B83204D84BB1}" type="datetimeFigureOut">
              <a:rPr lang="it-IT" smtClean="0"/>
              <a:t>19/05/2013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248218-0805-4493-8D3B-5DC93DAE575E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osa\Desktop\tumblr_mi9yela4hy1qhlpico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An A </a:t>
            </a:r>
            <a:r>
              <a:rPr lang="it-IT" sz="4800" dirty="0" err="1" smtClean="0">
                <a:solidFill>
                  <a:srgbClr val="FF0000"/>
                </a:solidFill>
              </a:rPr>
              <a:t>to</a:t>
            </a:r>
            <a:r>
              <a:rPr lang="it-IT" sz="4800" dirty="0" smtClean="0">
                <a:solidFill>
                  <a:srgbClr val="FF0000"/>
                </a:solidFill>
              </a:rPr>
              <a:t> Z </a:t>
            </a:r>
            <a:r>
              <a:rPr lang="it-IT" sz="4800" dirty="0" err="1" smtClean="0">
                <a:solidFill>
                  <a:srgbClr val="FF0000"/>
                </a:solidFill>
              </a:rPr>
              <a:t>of</a:t>
            </a:r>
            <a:r>
              <a:rPr lang="it-IT" sz="4800" dirty="0" smtClean="0">
                <a:solidFill>
                  <a:srgbClr val="FF0000"/>
                </a:solidFill>
              </a:rPr>
              <a:t> the Internet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interne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2276872"/>
            <a:ext cx="3951883" cy="3591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tumblr_mi9yela4hy1qhlpico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00" numSld="2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51216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</a:t>
            </a:r>
            <a:r>
              <a:rPr lang="en-US" sz="3600" dirty="0" smtClean="0"/>
              <a:t> – you can use the Internet for </a:t>
            </a:r>
            <a:r>
              <a:rPr lang="en-US" sz="3600" b="1" dirty="0" smtClean="0"/>
              <a:t>instant messaging</a:t>
            </a:r>
            <a:r>
              <a:rPr lang="en-US" sz="3600" dirty="0" smtClean="0"/>
              <a:t>. You send a message and you receive a reply immediately. It’s like a written conversation.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ist m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86037"/>
            <a:ext cx="4671963" cy="4671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chemeClr val="tx1"/>
                </a:solidFill>
              </a:rPr>
              <a:t>J</a:t>
            </a:r>
            <a:r>
              <a:rPr lang="en-US" sz="4700" dirty="0" smtClean="0">
                <a:solidFill>
                  <a:schemeClr val="tx1"/>
                </a:solidFill>
              </a:rPr>
              <a:t> – you sometimes receive emails that you didn’t ask for and didn’t want. This is </a:t>
            </a:r>
            <a:r>
              <a:rPr lang="en-US" sz="4700" b="1" dirty="0" smtClean="0">
                <a:solidFill>
                  <a:schemeClr val="tx1"/>
                </a:solidFill>
              </a:rPr>
              <a:t>junk mail</a:t>
            </a:r>
            <a:r>
              <a:rPr lang="en-US" sz="4700" dirty="0" smtClean="0">
                <a:solidFill>
                  <a:schemeClr val="tx1"/>
                </a:solidFill>
              </a:rPr>
              <a:t> or spam.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junk mai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3448968" cy="4580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>
                <a:solidFill>
                  <a:srgbClr val="CC0099"/>
                </a:solidFill>
              </a:rPr>
              <a:t>K</a:t>
            </a:r>
            <a:r>
              <a:rPr lang="en-US" sz="4500" dirty="0" smtClean="0">
                <a:solidFill>
                  <a:srgbClr val="CC0099"/>
                </a:solidFill>
              </a:rPr>
              <a:t> – you use the </a:t>
            </a:r>
            <a:r>
              <a:rPr lang="en-US" sz="4500" b="1" dirty="0" smtClean="0">
                <a:solidFill>
                  <a:srgbClr val="CC0099"/>
                </a:solidFill>
              </a:rPr>
              <a:t>keyboard</a:t>
            </a:r>
            <a:r>
              <a:rPr lang="en-US" sz="4500" dirty="0" smtClean="0">
                <a:solidFill>
                  <a:srgbClr val="CC0099"/>
                </a:solidFill>
              </a:rPr>
              <a:t> to type messages</a:t>
            </a:r>
            <a:r>
              <a:rPr lang="it-IT" dirty="0" smtClean="0">
                <a:solidFill>
                  <a:srgbClr val="CC0099"/>
                </a:solidFill>
              </a:rPr>
              <a:t/>
            </a:r>
            <a:br>
              <a:rPr lang="it-IT" dirty="0" smtClean="0">
                <a:solidFill>
                  <a:srgbClr val="CC0099"/>
                </a:solidFill>
              </a:rPr>
            </a:br>
            <a:endParaRPr lang="it-IT" dirty="0">
              <a:solidFill>
                <a:srgbClr val="CC0099"/>
              </a:solidFill>
            </a:endParaRPr>
          </a:p>
        </p:txBody>
      </p:sp>
      <p:pic>
        <p:nvPicPr>
          <p:cNvPr id="4" name="Segnaposto contenuto 3" descr="tastiera p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636912"/>
            <a:ext cx="6696744" cy="324413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</a:t>
            </a:r>
            <a:r>
              <a:rPr lang="en-US" sz="3600" dirty="0" smtClean="0"/>
              <a:t> – a </a:t>
            </a:r>
            <a:r>
              <a:rPr lang="en-US" sz="3600" b="1" dirty="0" smtClean="0"/>
              <a:t>link</a:t>
            </a:r>
            <a:r>
              <a:rPr lang="en-US" sz="3600" dirty="0" smtClean="0"/>
              <a:t> connects one web page to another. It’s usually a word or phrase in blue and underlined</a:t>
            </a:r>
            <a:r>
              <a:rPr lang="en-US" sz="4500" dirty="0" smtClean="0"/>
              <a:t>.</a:t>
            </a:r>
            <a:r>
              <a:rPr lang="it-IT" sz="4500" dirty="0" smtClean="0"/>
              <a:t/>
            </a:r>
            <a:br>
              <a:rPr lang="it-IT" sz="4500" dirty="0" smtClean="0"/>
            </a:br>
            <a:endParaRPr lang="it-IT" sz="4500" dirty="0"/>
          </a:p>
        </p:txBody>
      </p:sp>
      <p:pic>
        <p:nvPicPr>
          <p:cNvPr id="4" name="Segnaposto contenuto 3" descr="link fa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813571"/>
            <a:ext cx="4608511" cy="3567757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3648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</a:t>
            </a:r>
            <a:r>
              <a:rPr lang="en-US" sz="3600" dirty="0" smtClean="0"/>
              <a:t> – you use the </a:t>
            </a:r>
            <a:r>
              <a:rPr lang="en-US" sz="3600" b="1" dirty="0" smtClean="0"/>
              <a:t>mouse</a:t>
            </a:r>
            <a:r>
              <a:rPr lang="en-US" sz="3600" dirty="0" smtClean="0"/>
              <a:t> to move around the screen of your computer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mou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548893"/>
            <a:ext cx="4464496" cy="3474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N</a:t>
            </a:r>
            <a:r>
              <a:rPr lang="en-US" sz="3600" dirty="0" smtClean="0"/>
              <a:t> – the </a:t>
            </a:r>
            <a:r>
              <a:rPr lang="en-US" sz="3600" b="1" dirty="0" smtClean="0"/>
              <a:t>Net</a:t>
            </a:r>
            <a:r>
              <a:rPr lang="en-US" sz="3600" dirty="0" smtClean="0"/>
              <a:t> in another word for the Internet</a:t>
            </a:r>
            <a:r>
              <a:rPr lang="it-IT" sz="4500" dirty="0" smtClean="0"/>
              <a:t/>
            </a:r>
            <a:br>
              <a:rPr lang="it-IT" sz="4500" dirty="0" smtClean="0"/>
            </a:br>
            <a:endParaRPr lang="it-IT" sz="4500" dirty="0"/>
          </a:p>
        </p:txBody>
      </p:sp>
      <p:pic>
        <p:nvPicPr>
          <p:cNvPr id="4" name="Segnaposto contenuto 3" descr="n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41426">
            <a:off x="1682799" y="2107364"/>
            <a:ext cx="5552667" cy="308721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CCFF"/>
                </a:solidFill>
              </a:rPr>
              <a:t>O</a:t>
            </a:r>
            <a:r>
              <a:rPr lang="en-US" sz="3600" dirty="0" smtClean="0">
                <a:solidFill>
                  <a:srgbClr val="66CCFF"/>
                </a:solidFill>
              </a:rPr>
              <a:t> – </a:t>
            </a:r>
            <a:r>
              <a:rPr lang="en-US" sz="3600" b="1" dirty="0" smtClean="0">
                <a:solidFill>
                  <a:srgbClr val="66CCFF"/>
                </a:solidFill>
              </a:rPr>
              <a:t>online</a:t>
            </a:r>
            <a:r>
              <a:rPr lang="en-US" sz="3600" dirty="0" smtClean="0">
                <a:solidFill>
                  <a:srgbClr val="66CCFF"/>
                </a:solidFill>
              </a:rPr>
              <a:t> means connected to the Internet</a:t>
            </a:r>
            <a:r>
              <a:rPr lang="it-IT" sz="3600" dirty="0" smtClean="0">
                <a:solidFill>
                  <a:srgbClr val="66CCFF"/>
                </a:solidFill>
              </a:rPr>
              <a:t/>
            </a:r>
            <a:br>
              <a:rPr lang="it-IT" sz="3600" dirty="0" smtClean="0">
                <a:solidFill>
                  <a:srgbClr val="66CCFF"/>
                </a:solidFill>
              </a:rPr>
            </a:br>
            <a:endParaRPr lang="it-IT" sz="3600" dirty="0">
              <a:solidFill>
                <a:srgbClr val="66CCFF"/>
              </a:solidFill>
            </a:endParaRPr>
          </a:p>
        </p:txBody>
      </p:sp>
      <p:pic>
        <p:nvPicPr>
          <p:cNvPr id="4" name="Segnaposto contenuto 3" descr="onlin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395118"/>
            <a:ext cx="6120680" cy="2649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P</a:t>
            </a:r>
            <a:r>
              <a:rPr lang="en-US" sz="4000" dirty="0" smtClean="0">
                <a:solidFill>
                  <a:srgbClr val="7030A0"/>
                </a:solidFill>
              </a:rPr>
              <a:t> – you can download a </a:t>
            </a:r>
            <a:r>
              <a:rPr lang="en-US" sz="4000" b="1" dirty="0" smtClean="0">
                <a:solidFill>
                  <a:srgbClr val="7030A0"/>
                </a:solidFill>
              </a:rPr>
              <a:t>podcast</a:t>
            </a:r>
            <a:r>
              <a:rPr lang="en-US" sz="4000" dirty="0" smtClean="0">
                <a:solidFill>
                  <a:srgbClr val="7030A0"/>
                </a:solidFill>
              </a:rPr>
              <a:t> (a radio </a:t>
            </a:r>
            <a:r>
              <a:rPr lang="en-US" sz="4000" dirty="0" err="1" smtClean="0">
                <a:solidFill>
                  <a:srgbClr val="7030A0"/>
                </a:solidFill>
              </a:rPr>
              <a:t>programme</a:t>
            </a:r>
            <a:r>
              <a:rPr lang="en-US" sz="4000" dirty="0" smtClean="0">
                <a:solidFill>
                  <a:srgbClr val="7030A0"/>
                </a:solidFill>
              </a:rPr>
              <a:t> or a video) from the Internet and play it on your iPod (mp3 player</a:t>
            </a:r>
            <a:r>
              <a:rPr lang="en-US" sz="3600" dirty="0" smtClean="0">
                <a:solidFill>
                  <a:srgbClr val="7030A0"/>
                </a:solidFill>
              </a:rPr>
              <a:t>)</a:t>
            </a:r>
            <a:r>
              <a:rPr lang="it-IT" sz="3200" dirty="0" smtClean="0">
                <a:solidFill>
                  <a:srgbClr val="7030A0"/>
                </a:solidFill>
              </a:rPr>
              <a:t/>
            </a:r>
            <a:br>
              <a:rPr lang="it-IT" sz="3200" dirty="0" smtClean="0">
                <a:solidFill>
                  <a:srgbClr val="7030A0"/>
                </a:solidFill>
              </a:rPr>
            </a:br>
            <a:endParaRPr lang="it-IT" sz="3200" dirty="0">
              <a:solidFill>
                <a:srgbClr val="7030A0"/>
              </a:solidFill>
            </a:endParaRPr>
          </a:p>
        </p:txBody>
      </p:sp>
      <p:pic>
        <p:nvPicPr>
          <p:cNvPr id="4" name="Segnaposto contenuto 3" descr="podca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2132856"/>
            <a:ext cx="5760639" cy="381642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8229600" cy="158417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94909"/>
                </a:solidFill>
              </a:rPr>
              <a:t>Q</a:t>
            </a:r>
            <a:r>
              <a:rPr lang="en-US" sz="3600" dirty="0" smtClean="0">
                <a:solidFill>
                  <a:srgbClr val="E94909"/>
                </a:solidFill>
              </a:rPr>
              <a:t> – when you </a:t>
            </a:r>
            <a:r>
              <a:rPr lang="en-US" sz="3600" b="1" dirty="0" smtClean="0">
                <a:solidFill>
                  <a:srgbClr val="E94909"/>
                </a:solidFill>
              </a:rPr>
              <a:t>quit</a:t>
            </a:r>
            <a:r>
              <a:rPr lang="en-US" sz="3600" dirty="0" smtClean="0">
                <a:solidFill>
                  <a:srgbClr val="E94909"/>
                </a:solidFill>
              </a:rPr>
              <a:t> a computer program, you close it</a:t>
            </a:r>
            <a:r>
              <a:rPr lang="it-IT" sz="3600" dirty="0" smtClean="0">
                <a:solidFill>
                  <a:srgbClr val="E94909"/>
                </a:solidFill>
              </a:rPr>
              <a:t/>
            </a:r>
            <a:br>
              <a:rPr lang="it-IT" sz="3600" dirty="0" smtClean="0">
                <a:solidFill>
                  <a:srgbClr val="E94909"/>
                </a:solidFill>
              </a:rPr>
            </a:br>
            <a:endParaRPr lang="it-IT" sz="3600" dirty="0">
              <a:solidFill>
                <a:srgbClr val="E94909"/>
              </a:solidFill>
            </a:endParaRPr>
          </a:p>
        </p:txBody>
      </p:sp>
      <p:pic>
        <p:nvPicPr>
          <p:cNvPr id="4" name="Segnaposto contenuto 3" descr="QIU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98470" y="0"/>
            <a:ext cx="3245530" cy="237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60AB3"/>
                </a:solidFill>
              </a:rPr>
              <a:t>R</a:t>
            </a:r>
            <a:r>
              <a:rPr lang="en-US" sz="3600" dirty="0" smtClean="0">
                <a:solidFill>
                  <a:srgbClr val="F60AB3"/>
                </a:solidFill>
              </a:rPr>
              <a:t> – you send a message and you receive a </a:t>
            </a:r>
            <a:r>
              <a:rPr lang="en-US" sz="3600" b="1" dirty="0" smtClean="0">
                <a:solidFill>
                  <a:srgbClr val="F60AB3"/>
                </a:solidFill>
              </a:rPr>
              <a:t>reply</a:t>
            </a:r>
            <a:r>
              <a:rPr lang="it-IT" sz="4800" b="1" dirty="0" smtClean="0">
                <a:solidFill>
                  <a:srgbClr val="F60AB3"/>
                </a:solidFill>
              </a:rPr>
              <a:t/>
            </a:r>
            <a:br>
              <a:rPr lang="it-IT" sz="4800" b="1" dirty="0" smtClean="0">
                <a:solidFill>
                  <a:srgbClr val="F60AB3"/>
                </a:solidFill>
              </a:rPr>
            </a:br>
            <a:endParaRPr lang="it-IT" sz="4800" b="1" dirty="0">
              <a:solidFill>
                <a:srgbClr val="F60AB3"/>
              </a:solidFill>
            </a:endParaRPr>
          </a:p>
        </p:txBody>
      </p:sp>
      <p:pic>
        <p:nvPicPr>
          <p:cNvPr id="4" name="Segnaposto contenuto 3" descr="repl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420889"/>
            <a:ext cx="47525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@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71592" y="4078312"/>
            <a:ext cx="3672408" cy="2779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338437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60AB3"/>
                </a:solidFill>
              </a:rPr>
              <a:t>A</a:t>
            </a:r>
            <a:r>
              <a:rPr lang="en-US" sz="3600" dirty="0" smtClean="0">
                <a:solidFill>
                  <a:srgbClr val="F60AB3"/>
                </a:solidFill>
              </a:rPr>
              <a:t> – all email addresses have the </a:t>
            </a:r>
            <a:r>
              <a:rPr lang="en-US" sz="3600" b="1" dirty="0" smtClean="0">
                <a:solidFill>
                  <a:srgbClr val="F60AB3"/>
                </a:solidFill>
              </a:rPr>
              <a:t>@</a:t>
            </a:r>
            <a:r>
              <a:rPr lang="en-US" sz="3600" dirty="0" smtClean="0">
                <a:solidFill>
                  <a:srgbClr val="F60AB3"/>
                </a:solidFill>
              </a:rPr>
              <a:t> symbol</a:t>
            </a:r>
            <a:r>
              <a:rPr lang="it-IT" sz="3600" dirty="0" smtClean="0">
                <a:solidFill>
                  <a:srgbClr val="F60AB3"/>
                </a:solidFill>
              </a:rPr>
              <a:t/>
            </a:r>
            <a:br>
              <a:rPr lang="it-IT" sz="3600" dirty="0" smtClean="0">
                <a:solidFill>
                  <a:srgbClr val="F60AB3"/>
                </a:solidFill>
              </a:rPr>
            </a:br>
            <a:r>
              <a:rPr lang="en-US" sz="3600" dirty="0" smtClean="0">
                <a:solidFill>
                  <a:srgbClr val="F60AB3"/>
                </a:solidFill>
              </a:rPr>
              <a:t>@ = at in English</a:t>
            </a:r>
            <a:br>
              <a:rPr lang="en-US" sz="3600" dirty="0" smtClean="0">
                <a:solidFill>
                  <a:srgbClr val="F60AB3"/>
                </a:solidFill>
              </a:rPr>
            </a:br>
            <a:r>
              <a:rPr lang="en-US" sz="3600" dirty="0" smtClean="0">
                <a:solidFill>
                  <a:srgbClr val="F60AB3"/>
                </a:solidFill>
              </a:rPr>
              <a:t>. = dot in English</a:t>
            </a:r>
            <a:br>
              <a:rPr lang="en-US" sz="3600" dirty="0" smtClean="0">
                <a:solidFill>
                  <a:srgbClr val="F60AB3"/>
                </a:solidFill>
              </a:rPr>
            </a:br>
            <a:r>
              <a:rPr lang="en-US" sz="3600" dirty="0" smtClean="0">
                <a:solidFill>
                  <a:srgbClr val="F60AB3"/>
                </a:solidFill>
              </a:rPr>
              <a:t>My email address is …</a:t>
            </a:r>
            <a:r>
              <a:rPr lang="it-IT" sz="3600" dirty="0" smtClean="0">
                <a:solidFill>
                  <a:srgbClr val="F60AB3"/>
                </a:solidFill>
              </a:rPr>
              <a:t/>
            </a:r>
            <a:br>
              <a:rPr lang="it-IT" sz="3600" dirty="0" smtClean="0">
                <a:solidFill>
                  <a:srgbClr val="F60AB3"/>
                </a:solidFill>
              </a:rPr>
            </a:br>
            <a:endParaRPr lang="it-IT" sz="3600" dirty="0">
              <a:solidFill>
                <a:srgbClr val="F60AB3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</a:t>
            </a:r>
            <a:r>
              <a:rPr lang="en-US" sz="3600" dirty="0" smtClean="0"/>
              <a:t> – you </a:t>
            </a:r>
            <a:r>
              <a:rPr lang="en-US" sz="3600" b="1" dirty="0" smtClean="0"/>
              <a:t>surf</a:t>
            </a:r>
            <a:r>
              <a:rPr lang="en-US" sz="3600" dirty="0" smtClean="0"/>
              <a:t> the Internet to find information</a:t>
            </a:r>
            <a:r>
              <a:rPr lang="it-IT" sz="4800" dirty="0" smtClean="0"/>
              <a:t/>
            </a:r>
            <a:br>
              <a:rPr lang="it-IT" sz="4800" dirty="0" smtClean="0"/>
            </a:br>
            <a:endParaRPr lang="it-IT" sz="4800" dirty="0"/>
          </a:p>
        </p:txBody>
      </p:sp>
      <p:pic>
        <p:nvPicPr>
          <p:cNvPr id="5" name="Segnaposto contenuto 4" descr="sur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233680"/>
            <a:ext cx="6912768" cy="407564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</a:t>
            </a:r>
            <a:r>
              <a:rPr lang="en-US" sz="3600" dirty="0" smtClean="0"/>
              <a:t> – there are </a:t>
            </a:r>
            <a:r>
              <a:rPr lang="en-US" sz="3600" b="1" dirty="0" smtClean="0"/>
              <a:t>tools</a:t>
            </a:r>
            <a:r>
              <a:rPr lang="en-US" sz="3600" dirty="0" smtClean="0"/>
              <a:t>. They’re on the </a:t>
            </a:r>
            <a:r>
              <a:rPr lang="en-US" sz="3600" b="1" dirty="0" smtClean="0"/>
              <a:t>toolbar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toolba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348880"/>
            <a:ext cx="5256584" cy="295232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U</a:t>
            </a:r>
            <a:r>
              <a:rPr lang="en-US" sz="4000" dirty="0" smtClean="0"/>
              <a:t> – your </a:t>
            </a:r>
            <a:r>
              <a:rPr lang="en-US" sz="4000" b="1" dirty="0" smtClean="0"/>
              <a:t>username</a:t>
            </a:r>
            <a:r>
              <a:rPr lang="en-US" sz="4000" dirty="0" smtClean="0"/>
              <a:t> is your email name, e. g. spiderman@italweb.net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userna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3212976"/>
            <a:ext cx="5832648" cy="2736303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</a:t>
            </a:r>
            <a:r>
              <a:rPr lang="en-US" sz="3600" dirty="0" smtClean="0"/>
              <a:t> – type ‘</a:t>
            </a:r>
            <a:r>
              <a:rPr lang="en-US" sz="3600" b="1" dirty="0" smtClean="0"/>
              <a:t>virtual</a:t>
            </a:r>
            <a:r>
              <a:rPr lang="en-US" sz="3600" dirty="0" smtClean="0"/>
              <a:t> tour of London’ into Google and explore the capital of Great Britain!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lond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3068960"/>
            <a:ext cx="5976664" cy="295232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</a:t>
            </a:r>
            <a:r>
              <a:rPr lang="en-US" sz="3600" dirty="0" smtClean="0"/>
              <a:t> – a </a:t>
            </a:r>
            <a:r>
              <a:rPr lang="en-US" sz="3600" b="1" dirty="0" smtClean="0"/>
              <a:t>webcam</a:t>
            </a:r>
            <a:r>
              <a:rPr lang="en-US" sz="3600" dirty="0" smtClean="0"/>
              <a:t> is a camera connected to a computer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webc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5616624" cy="38884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X</a:t>
            </a:r>
            <a:r>
              <a:rPr lang="en-US" sz="3600" dirty="0" smtClean="0"/>
              <a:t> – you can write the letter </a:t>
            </a:r>
            <a:r>
              <a:rPr lang="en-US" sz="3600" b="1" dirty="0" smtClean="0"/>
              <a:t>x</a:t>
            </a:r>
            <a:r>
              <a:rPr lang="en-US" sz="3600" dirty="0" smtClean="0"/>
              <a:t> at the end of your emails to send a kiss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4" name="Segnaposto contenuto 3" descr="ki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916832"/>
            <a:ext cx="4767213" cy="376616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93282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Z</a:t>
            </a:r>
            <a:r>
              <a:rPr lang="en-US" sz="3600" dirty="0" smtClean="0"/>
              <a:t> – don’t stay up late surfing the Internet. Go to bed!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zz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3239616" cy="2203415"/>
          </a:xfrm>
        </p:spPr>
      </p:pic>
      <p:pic>
        <p:nvPicPr>
          <p:cNvPr id="57346" name="Picture 2" descr="E:\imma inglese\zzz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8359">
            <a:off x="3491880" y="2132856"/>
            <a:ext cx="2571750" cy="17811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sz="5300" dirty="0" smtClean="0">
                <a:solidFill>
                  <a:srgbClr val="F60AB3"/>
                </a:solidFill>
                <a:latin typeface="Algerian" pitchFamily="82" charset="0"/>
              </a:rPr>
              <a:t>A PROJECT BY:IMMA VOLANTE</a:t>
            </a:r>
            <a:endParaRPr lang="it-IT" sz="5300" dirty="0">
              <a:solidFill>
                <a:srgbClr val="F60AB3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SMI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99238">
            <a:off x="2915816" y="2492896"/>
            <a:ext cx="3858344" cy="3786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–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a type of diary that you put on the Internet is called a </a:t>
            </a:r>
            <a:r>
              <a:rPr lang="en-US" sz="3600" b="1" dirty="0" smtClean="0">
                <a:solidFill>
                  <a:srgbClr val="7030A0"/>
                </a:solidFill>
              </a:rPr>
              <a:t>blog</a:t>
            </a:r>
            <a:endParaRPr lang="it-IT" sz="3600" dirty="0"/>
          </a:p>
        </p:txBody>
      </p:sp>
      <p:pic>
        <p:nvPicPr>
          <p:cNvPr id="4" name="Segnaposto contenuto 3" descr="bol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62312" y="3103918"/>
            <a:ext cx="3757960" cy="2500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</a:t>
            </a:r>
            <a:r>
              <a:rPr lang="en-US" sz="4000" dirty="0" smtClean="0"/>
              <a:t> – you </a:t>
            </a:r>
            <a:r>
              <a:rPr lang="en-US" sz="4000" b="1" dirty="0" smtClean="0"/>
              <a:t>click</a:t>
            </a:r>
            <a:r>
              <a:rPr lang="en-US" sz="4000" dirty="0" smtClean="0"/>
              <a:t> with the mouse to make your computer do something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dirty="0" smtClean="0">
                <a:solidFill>
                  <a:schemeClr val="accent1"/>
                </a:solidFill>
              </a:rPr>
              <a:t/>
            </a:r>
            <a:br>
              <a:rPr lang="it-IT" dirty="0" smtClean="0">
                <a:solidFill>
                  <a:schemeClr val="accent1"/>
                </a:solidFill>
              </a:rPr>
            </a:b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 descr="cli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851248">
            <a:off x="1115616" y="2708920"/>
            <a:ext cx="3626321" cy="379042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94421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</a:t>
            </a:r>
            <a:r>
              <a:rPr lang="en-US" sz="3600" dirty="0" smtClean="0"/>
              <a:t> – when you take text, music or video from the Internet, you </a:t>
            </a:r>
            <a:r>
              <a:rPr lang="en-US" sz="3600" b="1" dirty="0" smtClean="0"/>
              <a:t>download</a:t>
            </a:r>
            <a:r>
              <a:rPr lang="en-US" sz="3600" dirty="0" smtClean="0"/>
              <a:t> it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4" name="Segnaposto contenuto 3" descr="downloa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040311"/>
            <a:ext cx="3888432" cy="284375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94909"/>
                </a:solidFill>
              </a:rPr>
              <a:t>E</a:t>
            </a:r>
            <a:r>
              <a:rPr lang="en-US" sz="3600" dirty="0" smtClean="0">
                <a:solidFill>
                  <a:srgbClr val="E94909"/>
                </a:solidFill>
              </a:rPr>
              <a:t> – you use </a:t>
            </a:r>
            <a:r>
              <a:rPr lang="en-US" sz="3600" b="1" dirty="0" smtClean="0">
                <a:solidFill>
                  <a:srgbClr val="E94909"/>
                </a:solidFill>
              </a:rPr>
              <a:t>email</a:t>
            </a:r>
            <a:r>
              <a:rPr lang="en-US" sz="3600" dirty="0" smtClean="0">
                <a:solidFill>
                  <a:srgbClr val="E94909"/>
                </a:solidFill>
              </a:rPr>
              <a:t> (electronic mail) to send and receive messages on your computer via the internet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/>
          </a:p>
        </p:txBody>
      </p:sp>
      <p:pic>
        <p:nvPicPr>
          <p:cNvPr id="4" name="Segnaposto contenuto 3" descr="mai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90900" y="3013878"/>
            <a:ext cx="3413348" cy="2793991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CCFF"/>
                </a:solidFill>
              </a:rPr>
              <a:t>F</a:t>
            </a:r>
            <a:r>
              <a:rPr lang="en-US" sz="3600" dirty="0" smtClean="0">
                <a:solidFill>
                  <a:srgbClr val="66CCFF"/>
                </a:solidFill>
              </a:rPr>
              <a:t> – you can keep a list of your </a:t>
            </a:r>
            <a:r>
              <a:rPr lang="en-US" sz="3600" dirty="0" err="1" smtClean="0">
                <a:solidFill>
                  <a:srgbClr val="66CCFF"/>
                </a:solidFill>
              </a:rPr>
              <a:t>favourite</a:t>
            </a:r>
            <a:r>
              <a:rPr lang="en-US" sz="3600" dirty="0" smtClean="0">
                <a:solidFill>
                  <a:srgbClr val="66CCFF"/>
                </a:solidFill>
              </a:rPr>
              <a:t> websites (called </a:t>
            </a:r>
            <a:r>
              <a:rPr lang="en-US" sz="3600" b="1" dirty="0" err="1" smtClean="0">
                <a:solidFill>
                  <a:srgbClr val="66CCFF"/>
                </a:solidFill>
              </a:rPr>
              <a:t>favourites</a:t>
            </a:r>
            <a:r>
              <a:rPr lang="en-US" sz="3600" dirty="0" smtClean="0">
                <a:solidFill>
                  <a:srgbClr val="66CCFF"/>
                </a:solidFill>
              </a:rPr>
              <a:t>) on your computer</a:t>
            </a:r>
            <a:endParaRPr lang="it-IT" sz="3600" dirty="0">
              <a:solidFill>
                <a:srgbClr val="66CCFF"/>
              </a:solidFill>
            </a:endParaRPr>
          </a:p>
        </p:txBody>
      </p:sp>
      <p:pic>
        <p:nvPicPr>
          <p:cNvPr id="4" name="Segnaposto contenuto 3" descr="fav.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00450" y="2824287"/>
            <a:ext cx="3563838" cy="305978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187220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CC00"/>
                </a:solidFill>
              </a:rPr>
              <a:t>G</a:t>
            </a:r>
            <a:r>
              <a:rPr lang="en-US" sz="4000" dirty="0" smtClean="0">
                <a:solidFill>
                  <a:srgbClr val="00CC00"/>
                </a:solidFill>
              </a:rPr>
              <a:t> – you click </a:t>
            </a:r>
            <a:r>
              <a:rPr lang="en-US" sz="4000" b="1" dirty="0" smtClean="0">
                <a:solidFill>
                  <a:srgbClr val="00CC00"/>
                </a:solidFill>
              </a:rPr>
              <a:t>Go</a:t>
            </a:r>
            <a:r>
              <a:rPr lang="en-US" sz="4000" dirty="0" smtClean="0">
                <a:solidFill>
                  <a:srgbClr val="00CC00"/>
                </a:solidFill>
              </a:rPr>
              <a:t> to start a search on the Internet</a:t>
            </a:r>
            <a:r>
              <a:rPr lang="it-IT" dirty="0" smtClean="0">
                <a:solidFill>
                  <a:srgbClr val="00CC00"/>
                </a:solidFill>
              </a:rPr>
              <a:t/>
            </a:r>
            <a:br>
              <a:rPr lang="it-IT" dirty="0" smtClean="0">
                <a:solidFill>
                  <a:srgbClr val="00CC00"/>
                </a:solidFill>
              </a:rPr>
            </a:br>
            <a:endParaRPr lang="it-IT" dirty="0">
              <a:solidFill>
                <a:srgbClr val="00CC00"/>
              </a:solidFill>
            </a:endParaRPr>
          </a:p>
        </p:txBody>
      </p:sp>
      <p:pic>
        <p:nvPicPr>
          <p:cNvPr id="4" name="Segnaposto contenuto 3" descr="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719186"/>
            <a:ext cx="4464496" cy="3158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rmAutofit fontScale="90000"/>
          </a:bodyPr>
          <a:lstStyle/>
          <a:p>
            <a:r>
              <a:rPr lang="en-US" sz="3900" b="1" dirty="0" smtClean="0">
                <a:solidFill>
                  <a:srgbClr val="E94909"/>
                </a:solidFill>
              </a:rPr>
              <a:t>H</a:t>
            </a:r>
            <a:r>
              <a:rPr lang="en-US" sz="3900" dirty="0" smtClean="0">
                <a:solidFill>
                  <a:srgbClr val="E94909"/>
                </a:solidFill>
              </a:rPr>
              <a:t> – you can use symbols to add </a:t>
            </a:r>
            <a:r>
              <a:rPr lang="en-US" sz="3900" b="1" dirty="0" err="1" smtClean="0">
                <a:solidFill>
                  <a:srgbClr val="E94909"/>
                </a:solidFill>
              </a:rPr>
              <a:t>humour</a:t>
            </a:r>
            <a:r>
              <a:rPr lang="en-US" sz="3900" dirty="0" smtClean="0">
                <a:solidFill>
                  <a:srgbClr val="E94909"/>
                </a:solidFill>
              </a:rPr>
              <a:t> to your email messages. For example:</a:t>
            </a:r>
            <a:r>
              <a:rPr lang="it-IT" sz="3900" dirty="0" smtClean="0">
                <a:solidFill>
                  <a:srgbClr val="E94909"/>
                </a:solidFill>
              </a:rPr>
              <a:t/>
            </a:r>
            <a:br>
              <a:rPr lang="it-IT" sz="3900" dirty="0" smtClean="0">
                <a:solidFill>
                  <a:srgbClr val="E94909"/>
                </a:solidFill>
              </a:rPr>
            </a:br>
            <a:r>
              <a:rPr lang="en-US" sz="3900" dirty="0" smtClean="0">
                <a:solidFill>
                  <a:srgbClr val="E94909"/>
                </a:solidFill>
              </a:rPr>
              <a:t>:-) = amused   |   :-( = sad   |   :-)) = very happy   |   :-O = surprised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emotic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3019381"/>
            <a:ext cx="4032448" cy="330522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406</Words>
  <Application>Microsoft Office PowerPoint</Application>
  <PresentationFormat>Presentazione su schermo (4:3)</PresentationFormat>
  <Paragraphs>54</Paragraphs>
  <Slides>27</Slides>
  <Notes>27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Equinozio</vt:lpstr>
      <vt:lpstr>An A to Z of the Internet</vt:lpstr>
      <vt:lpstr>A – all email addresses have the @ symbol @ = at in English . = dot in English My email address is … </vt:lpstr>
      <vt:lpstr>B – a type of diary that you put on the Internet is called a blog</vt:lpstr>
      <vt:lpstr>C – you click with the mouse to make your computer do something  </vt:lpstr>
      <vt:lpstr>D – when you take text, music or video from the Internet, you download it </vt:lpstr>
      <vt:lpstr>E – you use email (electronic mail) to send and receive messages on your computer via the internet </vt:lpstr>
      <vt:lpstr>F – you can keep a list of your favourite websites (called favourites) on your computer</vt:lpstr>
      <vt:lpstr>G – you click Go to start a search on the Internet </vt:lpstr>
      <vt:lpstr>H – you can use symbols to add humour to your email messages. For example: :-) = amused   |   :-( = sad   |   :-)) = very happy   |   :-O = surprised </vt:lpstr>
      <vt:lpstr>I – you can use the Internet for instant messaging. You send a message and you receive a reply immediately. It’s like a written conversation. </vt:lpstr>
      <vt:lpstr>J – you sometimes receive emails that you didn’t ask for and didn’t want. This is junk mail or spam. </vt:lpstr>
      <vt:lpstr>K – you use the keyboard to type messages </vt:lpstr>
      <vt:lpstr>L – a link connects one web page to another. It’s usually a word or phrase in blue and underlined. </vt:lpstr>
      <vt:lpstr>M – you use the mouse to move around the screen of your computer </vt:lpstr>
      <vt:lpstr>N – the Net in another word for the Internet </vt:lpstr>
      <vt:lpstr>O – online means connected to the Internet </vt:lpstr>
      <vt:lpstr>P – you can download a podcast (a radio programme or a video) from the Internet and play it on your iPod (mp3 player) </vt:lpstr>
      <vt:lpstr>Q – when you quit a computer program, you close it </vt:lpstr>
      <vt:lpstr>R – you send a message and you receive a reply </vt:lpstr>
      <vt:lpstr>S – you surf the Internet to find information </vt:lpstr>
      <vt:lpstr>T – there are tools. They’re on the toolbar </vt:lpstr>
      <vt:lpstr>U – your username is your email name, e. g. spiderman@italweb.net </vt:lpstr>
      <vt:lpstr>V – type ‘virtual tour of London’ into Google and explore the capital of Great Britain! </vt:lpstr>
      <vt:lpstr>W – a webcam is a camera connected to a computer </vt:lpstr>
      <vt:lpstr>X – you can write the letter x at the end of your emails to send a kiss </vt:lpstr>
      <vt:lpstr>Z – don’t stay up late surfing the Internet. Go to bed! </vt:lpstr>
      <vt:lpstr> A PROJECT BY:IMMA VOLANTE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 to Z of the Internet</dc:title>
  <dc:creator>rosa</dc:creator>
  <cp:lastModifiedBy>rosa</cp:lastModifiedBy>
  <cp:revision>38</cp:revision>
  <dcterms:created xsi:type="dcterms:W3CDTF">2013-05-19T08:42:29Z</dcterms:created>
  <dcterms:modified xsi:type="dcterms:W3CDTF">2013-05-19T14:50:09Z</dcterms:modified>
</cp:coreProperties>
</file>