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66CCFF"/>
    <a:srgbClr val="990099"/>
    <a:srgbClr val="FFCC00"/>
    <a:srgbClr val="FFCCCC"/>
    <a:srgbClr val="6699FF"/>
    <a:srgbClr val="FF3399"/>
    <a:srgbClr val="FF33CC"/>
    <a:srgbClr val="FF66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1E3BF-040B-4A3A-89F0-0C252D5BF642}" type="datetimeFigureOut">
              <a:rPr lang="it-IT" smtClean="0"/>
              <a:t>12/12/2013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AD991-7028-4CDD-A7C7-C08565DD6C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4741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AD991-7028-4CDD-A7C7-C08565DD6C4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5106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E35C-14CC-4CE0-8373-F015613BA57E}" type="datetimeFigureOut">
              <a:rPr lang="it-IT" smtClean="0"/>
              <a:t>12/12/2013</a:t>
            </a:fld>
            <a:endParaRPr lang="it-I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3A09-500B-40B6-9CEE-43F2CCBD965A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E35C-14CC-4CE0-8373-F015613BA57E}" type="datetimeFigureOut">
              <a:rPr lang="it-IT" smtClean="0"/>
              <a:t>12/12/2013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3A09-500B-40B6-9CEE-43F2CCBD965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E35C-14CC-4CE0-8373-F015613BA57E}" type="datetimeFigureOut">
              <a:rPr lang="it-IT" smtClean="0"/>
              <a:t>12/12/2013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3A09-500B-40B6-9CEE-43F2CCBD965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E35C-14CC-4CE0-8373-F015613BA57E}" type="datetimeFigureOut">
              <a:rPr lang="it-IT" smtClean="0"/>
              <a:t>12/12/2013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3A09-500B-40B6-9CEE-43F2CCBD965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E35C-14CC-4CE0-8373-F015613BA57E}" type="datetimeFigureOut">
              <a:rPr lang="it-IT" smtClean="0"/>
              <a:t>12/12/2013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3A09-500B-40B6-9CEE-43F2CCBD965A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E35C-14CC-4CE0-8373-F015613BA57E}" type="datetimeFigureOut">
              <a:rPr lang="it-IT" smtClean="0"/>
              <a:t>12/12/2013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3A09-500B-40B6-9CEE-43F2CCBD965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E35C-14CC-4CE0-8373-F015613BA57E}" type="datetimeFigureOut">
              <a:rPr lang="it-IT" smtClean="0"/>
              <a:t>12/12/2013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3A09-500B-40B6-9CEE-43F2CCBD965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E35C-14CC-4CE0-8373-F015613BA57E}" type="datetimeFigureOut">
              <a:rPr lang="it-IT" smtClean="0"/>
              <a:t>12/12/2013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3A09-500B-40B6-9CEE-43F2CCBD965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E35C-14CC-4CE0-8373-F015613BA57E}" type="datetimeFigureOut">
              <a:rPr lang="it-IT" smtClean="0"/>
              <a:t>12/12/2013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3A09-500B-40B6-9CEE-43F2CCBD965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E35C-14CC-4CE0-8373-F015613BA57E}" type="datetimeFigureOut">
              <a:rPr lang="it-IT" smtClean="0"/>
              <a:t>12/12/2013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3A09-500B-40B6-9CEE-43F2CCBD965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E35C-14CC-4CE0-8373-F015613BA57E}" type="datetimeFigureOut">
              <a:rPr lang="it-IT" smtClean="0"/>
              <a:t>12/12/2013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1303A09-500B-40B6-9CEE-43F2CCBD965A}" type="slidenum">
              <a:rPr lang="it-IT" smtClean="0"/>
              <a:t>‹N›</a:t>
            </a:fld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46E35C-14CC-4CE0-8373-F015613BA57E}" type="datetimeFigureOut">
              <a:rPr lang="it-IT" smtClean="0"/>
              <a:t>12/12/2013</a:t>
            </a:fld>
            <a:endParaRPr 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1303A09-500B-40B6-9CEE-43F2CCBD965A}" type="slidenum">
              <a:rPr lang="it-IT" smtClean="0"/>
              <a:t>‹N›</a:t>
            </a:fld>
            <a:endParaRPr lang="it-IT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mailto:spiderman@italweb.net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 rot="741518">
            <a:off x="959251" y="1203113"/>
            <a:ext cx="7610664" cy="1381482"/>
          </a:xfrm>
        </p:spPr>
        <p:txBody>
          <a:bodyPr>
            <a:normAutofit/>
          </a:bodyPr>
          <a:lstStyle/>
          <a:p>
            <a:pPr algn="ctr"/>
            <a:r>
              <a:rPr lang="it-IT" sz="8000" b="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A TO Z INTERNET</a:t>
            </a:r>
            <a:endParaRPr lang="it-IT" sz="8000" b="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891">
            <a:off x="2420318" y="3129768"/>
            <a:ext cx="2909831" cy="29098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81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3568" y="908720"/>
            <a:ext cx="2743200" cy="4572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6699FF"/>
                </a:solidFill>
              </a:rPr>
              <a:t>You </a:t>
            </a:r>
            <a:r>
              <a:rPr lang="en-US" sz="2800" dirty="0">
                <a:solidFill>
                  <a:srgbClr val="6699FF"/>
                </a:solidFill>
              </a:rPr>
              <a:t>can use </a:t>
            </a:r>
            <a:r>
              <a:rPr lang="en-US" sz="2800" dirty="0" smtClean="0">
                <a:solidFill>
                  <a:srgbClr val="6699FF"/>
                </a:solidFill>
              </a:rPr>
              <a:t>Internet </a:t>
            </a:r>
            <a:r>
              <a:rPr lang="en-US" sz="2800" dirty="0">
                <a:solidFill>
                  <a:srgbClr val="6699FF"/>
                </a:solidFill>
              </a:rPr>
              <a:t>for instant messaging. You send a message and you receive a reply immediately. It’s like a written conversation</a:t>
            </a:r>
            <a:r>
              <a:rPr lang="en-US" sz="2800" dirty="0" smtClean="0">
                <a:solidFill>
                  <a:srgbClr val="6699FF"/>
                </a:solidFill>
              </a:rPr>
              <a:t>. ♪♥</a:t>
            </a:r>
            <a:endParaRPr lang="it-IT" sz="2800" dirty="0">
              <a:solidFill>
                <a:srgbClr val="6699FF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8" r="18010"/>
          <a:stretch/>
        </p:blipFill>
        <p:spPr bwMode="auto">
          <a:xfrm rot="16200000">
            <a:off x="3995936" y="1412776"/>
            <a:ext cx="3888434" cy="475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80928"/>
            <a:ext cx="1152128" cy="220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66529"/>
            <a:ext cx="1224136" cy="2220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4522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3568" y="1268760"/>
            <a:ext cx="2743200" cy="4572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You </a:t>
            </a:r>
            <a:r>
              <a:rPr lang="en-US" sz="3200" dirty="0">
                <a:solidFill>
                  <a:srgbClr val="C00000"/>
                </a:solidFill>
              </a:rPr>
              <a:t>sometimes receive emails that you didn’t ask for and didn’t want. This is junk mail or spam</a:t>
            </a:r>
            <a:r>
              <a:rPr lang="en-US" sz="3200" dirty="0" smtClean="0">
                <a:solidFill>
                  <a:srgbClr val="C00000"/>
                </a:solidFill>
              </a:rPr>
              <a:t>. </a:t>
            </a:r>
          </a:p>
          <a:p>
            <a:r>
              <a:rPr lang="en-US" sz="3200" dirty="0">
                <a:solidFill>
                  <a:srgbClr val="C00000"/>
                </a:solidFill>
              </a:rPr>
              <a:t>☻</a:t>
            </a:r>
            <a:endParaRPr lang="it-IT" sz="3200" dirty="0">
              <a:solidFill>
                <a:srgbClr val="C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95216" y="1768039"/>
            <a:ext cx="351884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57" y="2780928"/>
            <a:ext cx="1099696" cy="186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2780929"/>
            <a:ext cx="1512167" cy="186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30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2"/>
                </a:solidFill>
              </a:rPr>
              <a:t>Y</a:t>
            </a:r>
            <a:r>
              <a:rPr lang="en-US" sz="4400" dirty="0" smtClean="0">
                <a:solidFill>
                  <a:schemeClr val="accent2"/>
                </a:solidFill>
              </a:rPr>
              <a:t>ou </a:t>
            </a:r>
            <a:r>
              <a:rPr lang="en-US" sz="4400" dirty="0">
                <a:solidFill>
                  <a:schemeClr val="accent2"/>
                </a:solidFill>
              </a:rPr>
              <a:t>use the keyboard to type </a:t>
            </a:r>
            <a:r>
              <a:rPr lang="en-US" sz="4400" dirty="0" smtClean="0">
                <a:solidFill>
                  <a:schemeClr val="accent2"/>
                </a:solidFill>
              </a:rPr>
              <a:t>messages. </a:t>
            </a:r>
            <a:endParaRPr lang="en-US" sz="4400" dirty="0">
              <a:solidFill>
                <a:schemeClr val="accent2"/>
              </a:solidFill>
            </a:endParaRPr>
          </a:p>
          <a:p>
            <a:r>
              <a:rPr lang="en-US" sz="4400" dirty="0" smtClean="0">
                <a:solidFill>
                  <a:schemeClr val="accent2"/>
                </a:solidFill>
              </a:rPr>
              <a:t>☻☺♪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5" r="50000"/>
          <a:stretch/>
        </p:blipFill>
        <p:spPr bwMode="auto">
          <a:xfrm rot="16200000">
            <a:off x="4716017" y="2132855"/>
            <a:ext cx="2952329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" r="32005"/>
          <a:stretch/>
        </p:blipFill>
        <p:spPr bwMode="auto">
          <a:xfrm>
            <a:off x="4932040" y="2763453"/>
            <a:ext cx="2448272" cy="113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12602"/>
            <a:ext cx="2448272" cy="1200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88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3568" y="1089248"/>
            <a:ext cx="2743200" cy="4572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 </a:t>
            </a:r>
            <a:r>
              <a:rPr lang="en-US" sz="3200" dirty="0">
                <a:solidFill>
                  <a:srgbClr val="FF0000"/>
                </a:solidFill>
              </a:rPr>
              <a:t>link connects one web page to another. It’s usually a word or phrase in blue and underlined</a:t>
            </a:r>
            <a:r>
              <a:rPr lang="en-US" sz="3200" dirty="0" smtClean="0">
                <a:solidFill>
                  <a:srgbClr val="FF0000"/>
                </a:solidFill>
              </a:rPr>
              <a:t>.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☺♥</a:t>
            </a:r>
            <a:endParaRPr lang="it-IT" sz="3200" dirty="0">
              <a:solidFill>
                <a:srgbClr val="FF000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2" r="17313"/>
          <a:stretch/>
        </p:blipFill>
        <p:spPr bwMode="auto">
          <a:xfrm>
            <a:off x="4394579" y="1700808"/>
            <a:ext cx="339829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2857"/>
            <a:ext cx="252028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4151975"/>
            <a:ext cx="2520281" cy="150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0871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3568" y="692981"/>
            <a:ext cx="2743200" cy="457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You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use the mouse to move around the screen of your 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computer. </a:t>
            </a:r>
          </a:p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$☺♥§</a:t>
            </a:r>
            <a:endParaRPr lang="it-IT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4" r="15747"/>
          <a:stretch/>
        </p:blipFill>
        <p:spPr bwMode="auto">
          <a:xfrm rot="16200000">
            <a:off x="4804324" y="1285060"/>
            <a:ext cx="3384376" cy="450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76873"/>
            <a:ext cx="3168352" cy="25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437112"/>
            <a:ext cx="1946461" cy="194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17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</a:t>
            </a:r>
            <a:r>
              <a:rPr lang="en-US" sz="4000" dirty="0" smtClean="0">
                <a:solidFill>
                  <a:schemeClr val="accent1"/>
                </a:solidFill>
              </a:rPr>
              <a:t>he </a:t>
            </a:r>
            <a:r>
              <a:rPr lang="en-US" sz="4000" dirty="0">
                <a:solidFill>
                  <a:schemeClr val="accent1"/>
                </a:solidFill>
              </a:rPr>
              <a:t>Net in another word for </a:t>
            </a:r>
            <a:r>
              <a:rPr lang="en-US" sz="4000" dirty="0" smtClean="0">
                <a:solidFill>
                  <a:schemeClr val="accent1"/>
                </a:solidFill>
              </a:rPr>
              <a:t>Internet</a:t>
            </a:r>
            <a:r>
              <a:rPr lang="en-US" sz="4000" dirty="0" smtClean="0">
                <a:solidFill>
                  <a:schemeClr val="accent1"/>
                </a:solidFill>
              </a:rPr>
              <a:t>. </a:t>
            </a:r>
          </a:p>
          <a:p>
            <a:r>
              <a:rPr lang="en-US" sz="4000" dirty="0" smtClean="0">
                <a:solidFill>
                  <a:schemeClr val="accent1"/>
                </a:solidFill>
              </a:rPr>
              <a:t>☺♪☻</a:t>
            </a:r>
            <a:endParaRPr lang="it-IT" sz="4000" dirty="0">
              <a:solidFill>
                <a:schemeClr val="accent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9" r="27871"/>
          <a:stretch/>
        </p:blipFill>
        <p:spPr bwMode="auto">
          <a:xfrm rot="16200000">
            <a:off x="4561181" y="2359700"/>
            <a:ext cx="3200710" cy="461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37" y="3618116"/>
            <a:ext cx="2952328" cy="210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64704"/>
            <a:ext cx="1931479" cy="21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96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CC00"/>
                </a:solidFill>
              </a:rPr>
              <a:t>Online </a:t>
            </a:r>
            <a:r>
              <a:rPr lang="en-US" sz="4000" dirty="0">
                <a:solidFill>
                  <a:srgbClr val="FFCC00"/>
                </a:solidFill>
              </a:rPr>
              <a:t>means connected to </a:t>
            </a:r>
            <a:r>
              <a:rPr lang="en-US" sz="4000" dirty="0" smtClean="0">
                <a:solidFill>
                  <a:srgbClr val="FFCC00"/>
                </a:solidFill>
              </a:rPr>
              <a:t>Internet</a:t>
            </a:r>
            <a:r>
              <a:rPr lang="en-US" sz="4000" dirty="0" smtClean="0">
                <a:solidFill>
                  <a:srgbClr val="FFCC00"/>
                </a:solidFill>
              </a:rPr>
              <a:t>. </a:t>
            </a:r>
          </a:p>
          <a:p>
            <a:r>
              <a:rPr lang="en-US" sz="4000" dirty="0" smtClean="0">
                <a:solidFill>
                  <a:srgbClr val="FFCC00"/>
                </a:solidFill>
              </a:rPr>
              <a:t>♪☻☺</a:t>
            </a:r>
            <a:endParaRPr lang="it-IT" sz="4000" dirty="0">
              <a:solidFill>
                <a:srgbClr val="FFCC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7" r="33646"/>
          <a:stretch/>
        </p:blipFill>
        <p:spPr bwMode="auto">
          <a:xfrm rot="16200000">
            <a:off x="4355975" y="1700805"/>
            <a:ext cx="309634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4" y="2852932"/>
            <a:ext cx="2196245" cy="187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656" y="548680"/>
            <a:ext cx="1860300" cy="191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79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755576" y="1243822"/>
            <a:ext cx="2743200" cy="4572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Y</a:t>
            </a:r>
            <a:r>
              <a:rPr lang="en-US" sz="2800" dirty="0" smtClean="0">
                <a:solidFill>
                  <a:schemeClr val="accent1"/>
                </a:solidFill>
              </a:rPr>
              <a:t>ou </a:t>
            </a:r>
            <a:r>
              <a:rPr lang="en-US" sz="2800" dirty="0">
                <a:solidFill>
                  <a:schemeClr val="accent1"/>
                </a:solidFill>
              </a:rPr>
              <a:t>can download a podcast (a radio </a:t>
            </a:r>
            <a:r>
              <a:rPr lang="en-US" sz="2800" dirty="0" err="1">
                <a:solidFill>
                  <a:schemeClr val="accent1"/>
                </a:solidFill>
              </a:rPr>
              <a:t>programme</a:t>
            </a:r>
            <a:r>
              <a:rPr lang="en-US" sz="2800" dirty="0">
                <a:solidFill>
                  <a:schemeClr val="accent1"/>
                </a:solidFill>
              </a:rPr>
              <a:t> or a video) from </a:t>
            </a:r>
            <a:r>
              <a:rPr lang="en-US" sz="2800" dirty="0" smtClean="0">
                <a:solidFill>
                  <a:schemeClr val="accent1"/>
                </a:solidFill>
              </a:rPr>
              <a:t>Internet </a:t>
            </a:r>
            <a:r>
              <a:rPr lang="en-US" sz="2800" dirty="0">
                <a:solidFill>
                  <a:schemeClr val="accent1"/>
                </a:solidFill>
              </a:rPr>
              <a:t>and play it on your iPod (mp3 player</a:t>
            </a:r>
            <a:r>
              <a:rPr lang="en-US" sz="2800" dirty="0" smtClean="0">
                <a:solidFill>
                  <a:schemeClr val="accent1"/>
                </a:solidFill>
              </a:rPr>
              <a:t>). </a:t>
            </a:r>
          </a:p>
          <a:p>
            <a:r>
              <a:rPr lang="en-US" sz="2800" dirty="0" smtClean="0">
                <a:solidFill>
                  <a:schemeClr val="accent1"/>
                </a:solidFill>
              </a:rPr>
              <a:t>♣♠♥☻☺</a:t>
            </a:r>
            <a:endParaRPr lang="it-IT" sz="2800" dirty="0">
              <a:solidFill>
                <a:schemeClr val="accent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5572" r="29629" b="6883"/>
          <a:stretch/>
        </p:blipFill>
        <p:spPr bwMode="auto">
          <a:xfrm rot="16200000">
            <a:off x="4427982" y="2452213"/>
            <a:ext cx="3312371" cy="440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124" y="3511566"/>
            <a:ext cx="230425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52" y="692696"/>
            <a:ext cx="183095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36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66CCFF"/>
                </a:solidFill>
              </a:rPr>
              <a:t>W</a:t>
            </a:r>
            <a:r>
              <a:rPr lang="en-US" sz="3600" dirty="0" smtClean="0">
                <a:solidFill>
                  <a:srgbClr val="66CCFF"/>
                </a:solidFill>
              </a:rPr>
              <a:t>hen </a:t>
            </a:r>
            <a:r>
              <a:rPr lang="en-US" sz="3600" dirty="0">
                <a:solidFill>
                  <a:srgbClr val="66CCFF"/>
                </a:solidFill>
              </a:rPr>
              <a:t>you quit a computer program, you close </a:t>
            </a:r>
            <a:r>
              <a:rPr lang="en-US" sz="3600" dirty="0" smtClean="0">
                <a:solidFill>
                  <a:srgbClr val="66CCFF"/>
                </a:solidFill>
              </a:rPr>
              <a:t>it. </a:t>
            </a:r>
          </a:p>
          <a:p>
            <a:r>
              <a:rPr lang="en-US" sz="3600" dirty="0" smtClean="0">
                <a:solidFill>
                  <a:srgbClr val="66CCFF"/>
                </a:solidFill>
              </a:rPr>
              <a:t>☺♥☻</a:t>
            </a:r>
            <a:endParaRPr lang="it-IT" sz="3600" dirty="0">
              <a:solidFill>
                <a:srgbClr val="66CCFF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88840"/>
            <a:ext cx="5112568" cy="3645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192" y="2420888"/>
            <a:ext cx="1331888" cy="216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4" b="94556"/>
          <a:stretch/>
        </p:blipFill>
        <p:spPr bwMode="auto">
          <a:xfrm>
            <a:off x="5787992" y="2996952"/>
            <a:ext cx="2528424" cy="175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09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990099"/>
                </a:solidFill>
              </a:rPr>
              <a:t>You </a:t>
            </a:r>
            <a:r>
              <a:rPr lang="en-US" sz="3600" dirty="0">
                <a:solidFill>
                  <a:srgbClr val="990099"/>
                </a:solidFill>
              </a:rPr>
              <a:t>send a message and you receive a </a:t>
            </a:r>
            <a:r>
              <a:rPr lang="en-US" sz="3600" dirty="0" smtClean="0">
                <a:solidFill>
                  <a:srgbClr val="990099"/>
                </a:solidFill>
              </a:rPr>
              <a:t>reply. </a:t>
            </a:r>
          </a:p>
          <a:p>
            <a:r>
              <a:rPr lang="en-US" sz="3600" dirty="0" smtClean="0">
                <a:solidFill>
                  <a:srgbClr val="990099"/>
                </a:solidFill>
              </a:rPr>
              <a:t>☺☻</a:t>
            </a:r>
            <a:endParaRPr lang="it-IT" sz="3600" dirty="0">
              <a:solidFill>
                <a:srgbClr val="990099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7"/>
          <a:stretch/>
        </p:blipFill>
        <p:spPr bwMode="auto">
          <a:xfrm rot="16200000">
            <a:off x="4573754" y="1843070"/>
            <a:ext cx="3019371" cy="417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409" y="2780928"/>
            <a:ext cx="2178863" cy="22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11137"/>
            <a:ext cx="175260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3569" y="1587784"/>
            <a:ext cx="3312368" cy="5064968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000" dirty="0">
                <a:solidFill>
                  <a:srgbClr val="993366"/>
                </a:solidFill>
                <a:latin typeface="Cooper Black" pitchFamily="18" charset="0"/>
              </a:rPr>
              <a:t>A</a:t>
            </a:r>
            <a:r>
              <a:rPr lang="en-US" sz="4000" dirty="0" smtClean="0">
                <a:solidFill>
                  <a:srgbClr val="993366"/>
                </a:solidFill>
                <a:latin typeface="Cooper Black" pitchFamily="18" charset="0"/>
              </a:rPr>
              <a:t>ll </a:t>
            </a:r>
            <a:r>
              <a:rPr lang="en-US" sz="4000" dirty="0">
                <a:solidFill>
                  <a:srgbClr val="993366"/>
                </a:solidFill>
                <a:latin typeface="Cooper Black" pitchFamily="18" charset="0"/>
              </a:rPr>
              <a:t>email addresses have the @ </a:t>
            </a:r>
            <a:r>
              <a:rPr lang="en-US" sz="4000" dirty="0" smtClean="0">
                <a:solidFill>
                  <a:srgbClr val="993366"/>
                </a:solidFill>
                <a:latin typeface="Cooper Black" pitchFamily="18" charset="0"/>
              </a:rPr>
              <a:t>symbol</a:t>
            </a:r>
            <a:r>
              <a:rPr lang="it-IT" dirty="0" smtClean="0"/>
              <a:t>   </a:t>
            </a:r>
          </a:p>
          <a:p>
            <a:r>
              <a:rPr lang="it-IT" sz="4800" dirty="0" smtClean="0">
                <a:solidFill>
                  <a:srgbClr val="993366"/>
                </a:solidFill>
              </a:rPr>
              <a:t>  @</a:t>
            </a:r>
            <a:r>
              <a:rPr lang="it-IT" dirty="0" smtClean="0"/>
              <a:t>  </a:t>
            </a:r>
            <a:r>
              <a:rPr lang="it-IT" sz="1800" dirty="0" smtClean="0">
                <a:solidFill>
                  <a:srgbClr val="993366"/>
                </a:solidFill>
              </a:rPr>
              <a:t>= </a:t>
            </a:r>
            <a:r>
              <a:rPr lang="it-IT" sz="1800" dirty="0" err="1" smtClean="0">
                <a:solidFill>
                  <a:srgbClr val="993366"/>
                </a:solidFill>
              </a:rPr>
              <a:t>at</a:t>
            </a:r>
            <a:r>
              <a:rPr lang="it-IT" sz="1800" dirty="0" smtClean="0">
                <a:solidFill>
                  <a:srgbClr val="993366"/>
                </a:solidFill>
              </a:rPr>
              <a:t> in English</a:t>
            </a:r>
          </a:p>
          <a:p>
            <a:pPr algn="ctr"/>
            <a:r>
              <a:rPr lang="it-IT" sz="9600" dirty="0" smtClean="0">
                <a:solidFill>
                  <a:srgbClr val="993366"/>
                </a:solidFill>
              </a:rPr>
              <a:t>.</a:t>
            </a:r>
            <a:r>
              <a:rPr lang="it-IT" sz="2000" dirty="0" smtClean="0">
                <a:solidFill>
                  <a:srgbClr val="993366"/>
                </a:solidFill>
              </a:rPr>
              <a:t>=dot in English</a:t>
            </a:r>
            <a:endParaRPr lang="it-IT" sz="9600" dirty="0">
              <a:solidFill>
                <a:srgbClr val="993366"/>
              </a:solidFill>
            </a:endParaRPr>
          </a:p>
          <a:p>
            <a:pPr algn="ctr"/>
            <a:endParaRPr lang="it-IT" sz="1800" dirty="0" smtClean="0">
              <a:solidFill>
                <a:srgbClr val="993366"/>
              </a:solidFill>
            </a:endParaRPr>
          </a:p>
          <a:p>
            <a:pPr algn="ctr"/>
            <a:endParaRPr lang="it-IT" sz="1800" dirty="0">
              <a:solidFill>
                <a:srgbClr val="993366"/>
              </a:solidFill>
            </a:endParaRPr>
          </a:p>
          <a:p>
            <a:pPr algn="ctr"/>
            <a:endParaRPr lang="it-IT" sz="1800" dirty="0" smtClean="0">
              <a:solidFill>
                <a:srgbClr val="993366"/>
              </a:solidFill>
            </a:endParaRPr>
          </a:p>
          <a:p>
            <a:pPr algn="ctr"/>
            <a:endParaRPr lang="it-IT" sz="1800" dirty="0">
              <a:solidFill>
                <a:srgbClr val="993366"/>
              </a:solidFill>
            </a:endParaRPr>
          </a:p>
          <a:p>
            <a:pPr algn="ctr"/>
            <a:endParaRPr lang="it-IT" sz="1800" dirty="0" smtClean="0">
              <a:solidFill>
                <a:srgbClr val="993366"/>
              </a:solidFill>
            </a:endParaRPr>
          </a:p>
          <a:p>
            <a:pPr algn="ctr"/>
            <a:endParaRPr lang="it-IT" sz="1800" dirty="0" smtClean="0">
              <a:solidFill>
                <a:srgbClr val="993366"/>
              </a:solidFill>
            </a:endParaRPr>
          </a:p>
          <a:p>
            <a:pPr algn="ctr"/>
            <a:endParaRPr lang="it-IT" dirty="0"/>
          </a:p>
          <a:p>
            <a:pPr algn="ctr"/>
            <a:endParaRPr lang="it-IT" sz="1800" dirty="0">
              <a:solidFill>
                <a:srgbClr val="9933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47"/>
          <a:stretch/>
        </p:blipFill>
        <p:spPr bwMode="auto">
          <a:xfrm rot="16200000">
            <a:off x="4848061" y="-128881"/>
            <a:ext cx="2821341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97150"/>
            <a:ext cx="2927375" cy="230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8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3568" y="1697079"/>
            <a:ext cx="2743200" cy="457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You </a:t>
            </a:r>
            <a:r>
              <a:rPr lang="en-US" sz="3600" dirty="0">
                <a:solidFill>
                  <a:srgbClr val="00B050"/>
                </a:solidFill>
              </a:rPr>
              <a:t>surf </a:t>
            </a:r>
            <a:r>
              <a:rPr lang="en-US" sz="3600" dirty="0" smtClean="0">
                <a:solidFill>
                  <a:srgbClr val="00B050"/>
                </a:solidFill>
              </a:rPr>
              <a:t>Internet </a:t>
            </a:r>
            <a:r>
              <a:rPr lang="en-US" sz="3600" dirty="0">
                <a:solidFill>
                  <a:srgbClr val="00B050"/>
                </a:solidFill>
              </a:rPr>
              <a:t>to find </a:t>
            </a:r>
            <a:r>
              <a:rPr lang="en-US" sz="3600" dirty="0" smtClean="0">
                <a:solidFill>
                  <a:srgbClr val="00B050"/>
                </a:solidFill>
              </a:rPr>
              <a:t>information. </a:t>
            </a:r>
          </a:p>
          <a:p>
            <a:r>
              <a:rPr lang="en-US" sz="3600" dirty="0" smtClean="0">
                <a:solidFill>
                  <a:srgbClr val="00B050"/>
                </a:solidFill>
              </a:rPr>
              <a:t>♠♣♦♥☻☺</a:t>
            </a:r>
            <a:endParaRPr lang="it-IT" sz="3600" dirty="0">
              <a:solidFill>
                <a:srgbClr val="00B05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4" r="24285"/>
          <a:stretch/>
        </p:blipFill>
        <p:spPr bwMode="auto">
          <a:xfrm rot="16200000">
            <a:off x="4211961" y="1484783"/>
            <a:ext cx="4032448" cy="489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64904"/>
            <a:ext cx="1711077" cy="283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009358" cy="231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0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66CCFF"/>
                </a:solidFill>
              </a:rPr>
              <a:t>There </a:t>
            </a:r>
            <a:r>
              <a:rPr lang="en-US" sz="3600" dirty="0">
                <a:solidFill>
                  <a:srgbClr val="66CCFF"/>
                </a:solidFill>
              </a:rPr>
              <a:t>are tools. They’re on the </a:t>
            </a:r>
            <a:r>
              <a:rPr lang="en-US" sz="3600" dirty="0" smtClean="0">
                <a:solidFill>
                  <a:srgbClr val="66CCFF"/>
                </a:solidFill>
              </a:rPr>
              <a:t>toolbar. </a:t>
            </a:r>
          </a:p>
          <a:p>
            <a:r>
              <a:rPr lang="en-US" sz="3600" dirty="0" smtClean="0">
                <a:solidFill>
                  <a:srgbClr val="66CCFF"/>
                </a:solidFill>
              </a:rPr>
              <a:t>☻☺</a:t>
            </a:r>
            <a:endParaRPr lang="it-IT" sz="3600" dirty="0">
              <a:solidFill>
                <a:srgbClr val="66CCFF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34" b="7082"/>
          <a:stretch/>
        </p:blipFill>
        <p:spPr bwMode="auto">
          <a:xfrm rot="16200000">
            <a:off x="4973554" y="2523390"/>
            <a:ext cx="3312370" cy="4115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92716"/>
            <a:ext cx="2592288" cy="201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64704"/>
            <a:ext cx="237172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51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5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5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Y</a:t>
            </a:r>
            <a:r>
              <a:rPr lang="en-US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our </a:t>
            </a:r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username is your email name, e. g. </a:t>
            </a:r>
            <a:r>
              <a:rPr lang="en-US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hlinkClick r:id="rId2"/>
              </a:rPr>
              <a:t>spiderman@italweb.net</a:t>
            </a:r>
            <a:r>
              <a:rPr lang="en-US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 </a:t>
            </a:r>
          </a:p>
          <a:p>
            <a:r>
              <a:rPr lang="en-US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♥♣♠○•</a:t>
            </a:r>
            <a:endParaRPr lang="it-IT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5" r="12244"/>
          <a:stretch/>
        </p:blipFill>
        <p:spPr bwMode="auto">
          <a:xfrm rot="16200000">
            <a:off x="4361272" y="1634096"/>
            <a:ext cx="3384376" cy="438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36" r="50000" b="32051"/>
          <a:stretch/>
        </p:blipFill>
        <p:spPr bwMode="auto">
          <a:xfrm>
            <a:off x="4499993" y="2708920"/>
            <a:ext cx="2160240" cy="2379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8613"/>
            <a:ext cx="22098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47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755576" y="1050744"/>
            <a:ext cx="2743200" cy="4572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Type </a:t>
            </a:r>
            <a:r>
              <a:rPr lang="en-US" sz="3200" dirty="0">
                <a:solidFill>
                  <a:srgbClr val="FFC000"/>
                </a:solidFill>
              </a:rPr>
              <a:t>‘virtual tour of London’ into Google and explore the capital of Great Britain</a:t>
            </a:r>
            <a:r>
              <a:rPr lang="en-US" sz="3200" dirty="0" smtClean="0">
                <a:solidFill>
                  <a:srgbClr val="FFC000"/>
                </a:solidFill>
              </a:rPr>
              <a:t>! </a:t>
            </a:r>
          </a:p>
          <a:p>
            <a:r>
              <a:rPr lang="en-US" sz="3200" dirty="0" smtClean="0">
                <a:solidFill>
                  <a:srgbClr val="FFC000"/>
                </a:solidFill>
              </a:rPr>
              <a:t>♥♠♣</a:t>
            </a:r>
            <a:endParaRPr lang="it-IT" sz="3200" dirty="0">
              <a:solidFill>
                <a:srgbClr val="FFC00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r="23326"/>
          <a:stretch/>
        </p:blipFill>
        <p:spPr bwMode="auto">
          <a:xfrm rot="16200000">
            <a:off x="5019659" y="2596271"/>
            <a:ext cx="2736305" cy="342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691" y="3336744"/>
            <a:ext cx="216024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725" y="764704"/>
            <a:ext cx="2249671" cy="229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454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 webcam 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 a camera connected to a </a:t>
            </a: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computer. </a:t>
            </a:r>
          </a:p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•○►♥</a:t>
            </a:r>
            <a:endParaRPr lang="it-IT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28"/>
          <a:stretch/>
        </p:blipFill>
        <p:spPr bwMode="auto">
          <a:xfrm rot="16200000">
            <a:off x="4436750" y="1980075"/>
            <a:ext cx="3672410" cy="484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14" y="3041514"/>
            <a:ext cx="3230481" cy="2719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36712"/>
            <a:ext cx="241935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94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You </a:t>
            </a:r>
            <a:r>
              <a:rPr lang="en-US" sz="3200" dirty="0">
                <a:solidFill>
                  <a:srgbClr val="C00000"/>
                </a:solidFill>
              </a:rPr>
              <a:t>can write the letter x at the end of your emails to send a </a:t>
            </a:r>
            <a:r>
              <a:rPr lang="en-US" sz="3200" dirty="0" smtClean="0">
                <a:solidFill>
                  <a:srgbClr val="C00000"/>
                </a:solidFill>
              </a:rPr>
              <a:t>kiss. </a:t>
            </a:r>
          </a:p>
          <a:p>
            <a:r>
              <a:rPr lang="en-US" sz="3200" dirty="0" smtClean="0">
                <a:solidFill>
                  <a:srgbClr val="C00000"/>
                </a:solidFill>
              </a:rPr>
              <a:t>♣☻♥</a:t>
            </a:r>
            <a:endParaRPr lang="it-IT" sz="3200" dirty="0">
              <a:solidFill>
                <a:srgbClr val="C00000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" r="53957" b="6922"/>
          <a:stretch/>
        </p:blipFill>
        <p:spPr bwMode="auto">
          <a:xfrm rot="16200000">
            <a:off x="4999534" y="2569418"/>
            <a:ext cx="3240359" cy="366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56992"/>
            <a:ext cx="2306426" cy="223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688" y="908720"/>
            <a:ext cx="215265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24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66FFFF"/>
                </a:solidFill>
              </a:rPr>
              <a:t>Don’t </a:t>
            </a:r>
            <a:r>
              <a:rPr lang="en-US" sz="3600" dirty="0">
                <a:solidFill>
                  <a:srgbClr val="66FFFF"/>
                </a:solidFill>
              </a:rPr>
              <a:t>stay up late surfing </a:t>
            </a:r>
            <a:r>
              <a:rPr lang="en-US" sz="3600" dirty="0" smtClean="0">
                <a:solidFill>
                  <a:srgbClr val="66FFFF"/>
                </a:solidFill>
              </a:rPr>
              <a:t>Internet</a:t>
            </a:r>
            <a:r>
              <a:rPr lang="en-US" sz="3600" dirty="0">
                <a:solidFill>
                  <a:srgbClr val="66FFFF"/>
                </a:solidFill>
              </a:rPr>
              <a:t>. Go to bed</a:t>
            </a:r>
            <a:r>
              <a:rPr lang="en-US" sz="3600" dirty="0" smtClean="0">
                <a:solidFill>
                  <a:srgbClr val="66FFFF"/>
                </a:solidFill>
              </a:rPr>
              <a:t>! </a:t>
            </a:r>
          </a:p>
          <a:p>
            <a:r>
              <a:rPr lang="en-US" sz="3600" dirty="0" smtClean="0">
                <a:solidFill>
                  <a:srgbClr val="66FFFF"/>
                </a:solidFill>
              </a:rPr>
              <a:t>☻♥</a:t>
            </a:r>
            <a:endParaRPr lang="it-IT" sz="3600" dirty="0">
              <a:solidFill>
                <a:srgbClr val="66FFFF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r="56513"/>
          <a:stretch/>
        </p:blipFill>
        <p:spPr bwMode="auto">
          <a:xfrm rot="16200000">
            <a:off x="4624932" y="2933024"/>
            <a:ext cx="3240071" cy="399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09" y="3680881"/>
            <a:ext cx="3406975" cy="250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24744"/>
            <a:ext cx="199072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6977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 rot="20464098">
            <a:off x="1475656" y="1844824"/>
            <a:ext cx="647165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 </a:t>
            </a:r>
            <a:r>
              <a:rPr lang="it-IT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project</a:t>
            </a:r>
            <a:r>
              <a:rPr lang="it-IT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it-IT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by: </a:t>
            </a:r>
            <a:r>
              <a:rPr lang="it-IT" sz="5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Tiano</a:t>
            </a:r>
            <a:r>
              <a:rPr lang="it-IT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Lucia, Spagna Elena and Giglio Paolo</a:t>
            </a:r>
            <a:endParaRPr lang="it-IT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253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967706" y="764704"/>
            <a:ext cx="2743200" cy="4572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6600"/>
                </a:solidFill>
                <a:latin typeface="Cooper Black" pitchFamily="18" charset="0"/>
              </a:rPr>
              <a:t>a </a:t>
            </a:r>
            <a:r>
              <a:rPr lang="en-US" sz="2800" dirty="0">
                <a:solidFill>
                  <a:srgbClr val="FF6600"/>
                </a:solidFill>
                <a:latin typeface="Cooper Black" pitchFamily="18" charset="0"/>
              </a:rPr>
              <a:t>type of diary that you put on </a:t>
            </a:r>
            <a:r>
              <a:rPr lang="en-US" sz="2800" dirty="0" smtClean="0">
                <a:solidFill>
                  <a:srgbClr val="FF6600"/>
                </a:solidFill>
                <a:latin typeface="Cooper Black" pitchFamily="18" charset="0"/>
              </a:rPr>
              <a:t>Internet </a:t>
            </a:r>
            <a:r>
              <a:rPr lang="en-US" sz="2800" dirty="0">
                <a:solidFill>
                  <a:srgbClr val="FF6600"/>
                </a:solidFill>
                <a:latin typeface="Cooper Black" pitchFamily="18" charset="0"/>
              </a:rPr>
              <a:t>is </a:t>
            </a:r>
            <a:r>
              <a:rPr lang="en-US" sz="2800" dirty="0" smtClean="0">
                <a:solidFill>
                  <a:srgbClr val="FF6600"/>
                </a:solidFill>
                <a:latin typeface="Cooper Black" pitchFamily="18" charset="0"/>
              </a:rPr>
              <a:t>called BLOG☺♥☻</a:t>
            </a:r>
          </a:p>
          <a:p>
            <a:endParaRPr lang="en-US" sz="2800" dirty="0">
              <a:solidFill>
                <a:srgbClr val="FF6600"/>
              </a:solidFill>
              <a:latin typeface="Cooper Black" pitchFamily="18" charset="0"/>
            </a:endParaRPr>
          </a:p>
          <a:p>
            <a:r>
              <a:rPr lang="en-US" sz="2800" dirty="0" smtClean="0">
                <a:solidFill>
                  <a:srgbClr val="FF6600"/>
                </a:solidFill>
                <a:latin typeface="Cooper Black" pitchFamily="18" charset="0"/>
              </a:rPr>
              <a:t> </a:t>
            </a:r>
            <a:endParaRPr lang="en-US" sz="2800" dirty="0">
              <a:solidFill>
                <a:srgbClr val="FF6600"/>
              </a:solidFill>
              <a:latin typeface="Cooper Black" pitchFamily="18" charset="0"/>
            </a:endParaRPr>
          </a:p>
          <a:p>
            <a:endParaRPr lang="it-IT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64"/>
          <a:stretch/>
        </p:blipFill>
        <p:spPr bwMode="auto">
          <a:xfrm rot="16200000">
            <a:off x="5109333" y="659417"/>
            <a:ext cx="3384171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247" y="1700808"/>
            <a:ext cx="3096345" cy="245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229200"/>
            <a:ext cx="2236272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627784" y="4050663"/>
            <a:ext cx="228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2800" dirty="0">
                <a:solidFill>
                  <a:srgbClr val="FF6600"/>
                </a:solidFill>
                <a:latin typeface="Cooper Black" pitchFamily="18" charset="0"/>
              </a:rPr>
              <a:t>Blog ready or not? ♥</a:t>
            </a:r>
          </a:p>
        </p:txBody>
      </p:sp>
    </p:spTree>
    <p:extLst>
      <p:ext uri="{BB962C8B-B14F-4D97-AF65-F5344CB8AC3E}">
        <p14:creationId xmlns:p14="http://schemas.microsoft.com/office/powerpoint/2010/main" val="364849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3568" y="2106329"/>
            <a:ext cx="2743200" cy="28880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You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click with the mouse to make your computer do </a:t>
            </a:r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something ♪</a:t>
            </a:r>
            <a:endParaRPr lang="it-IT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18131"/>
          <a:stretch/>
        </p:blipFill>
        <p:spPr bwMode="auto">
          <a:xfrm rot="16200000">
            <a:off x="4769768" y="1070992"/>
            <a:ext cx="3960440" cy="478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36912"/>
            <a:ext cx="2387241" cy="116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646" y="3800017"/>
            <a:ext cx="2378667" cy="85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95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3568" y="1611052"/>
            <a:ext cx="2743200" cy="4572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Cooper Black" pitchFamily="18" charset="0"/>
              </a:rPr>
              <a:t>When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ooper Black" pitchFamily="18" charset="0"/>
              </a:rPr>
              <a:t>you take text, music or video from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Cooper Black" pitchFamily="18" charset="0"/>
              </a:rPr>
              <a:t>Internet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ooper Black" pitchFamily="18" charset="0"/>
              </a:rPr>
              <a:t>, you download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Cooper Black" pitchFamily="18" charset="0"/>
              </a:rPr>
              <a:t>it. </a:t>
            </a:r>
          </a:p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Cooper Black" pitchFamily="18" charset="0"/>
              </a:rPr>
              <a:t>♥↨$</a:t>
            </a:r>
            <a:endParaRPr lang="it-IT" sz="3200" dirty="0">
              <a:solidFill>
                <a:schemeClr val="accent6">
                  <a:lumMod val="75000"/>
                </a:schemeClr>
              </a:solidFill>
              <a:latin typeface="Cooper Black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16200000">
            <a:off x="4443028" y="1787860"/>
            <a:ext cx="3600400" cy="443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23806"/>
            <a:ext cx="2859358" cy="142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49080"/>
            <a:ext cx="2859358" cy="93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90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3399"/>
                </a:solidFill>
              </a:rPr>
              <a:t> You </a:t>
            </a:r>
            <a:r>
              <a:rPr lang="en-US" sz="3200" dirty="0">
                <a:solidFill>
                  <a:srgbClr val="FF3399"/>
                </a:solidFill>
              </a:rPr>
              <a:t>use email (electronic mail) to send and receive messages on your computer via </a:t>
            </a:r>
            <a:r>
              <a:rPr lang="en-US" sz="3200" dirty="0" smtClean="0">
                <a:solidFill>
                  <a:srgbClr val="FF3399"/>
                </a:solidFill>
              </a:rPr>
              <a:t>internet</a:t>
            </a:r>
            <a:endParaRPr lang="en-US" sz="3200" dirty="0" smtClean="0">
              <a:solidFill>
                <a:srgbClr val="FF3399"/>
              </a:solidFill>
            </a:endParaRPr>
          </a:p>
          <a:p>
            <a:r>
              <a:rPr lang="en-US" sz="3200" dirty="0" smtClean="0">
                <a:solidFill>
                  <a:srgbClr val="FF3399"/>
                </a:solidFill>
              </a:rPr>
              <a:t>▲☺</a:t>
            </a:r>
            <a:endParaRPr lang="it-IT" sz="3200" dirty="0">
              <a:solidFill>
                <a:srgbClr val="FF3399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r="50000"/>
          <a:stretch/>
        </p:blipFill>
        <p:spPr bwMode="auto">
          <a:xfrm rot="16200000">
            <a:off x="4427984" y="2132858"/>
            <a:ext cx="3240362" cy="410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52935"/>
            <a:ext cx="2641476" cy="156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422249"/>
            <a:ext cx="2641476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92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3568" y="1215008"/>
            <a:ext cx="2743200" cy="4572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990099"/>
                </a:solidFill>
                <a:latin typeface="Cooper Black" pitchFamily="18" charset="0"/>
              </a:rPr>
              <a:t>You </a:t>
            </a:r>
            <a:r>
              <a:rPr lang="en-US" sz="3200" dirty="0">
                <a:solidFill>
                  <a:srgbClr val="990099"/>
                </a:solidFill>
                <a:latin typeface="Cooper Black" pitchFamily="18" charset="0"/>
              </a:rPr>
              <a:t>can keep a list of your </a:t>
            </a:r>
            <a:r>
              <a:rPr lang="en-US" sz="3200" dirty="0" err="1">
                <a:solidFill>
                  <a:srgbClr val="990099"/>
                </a:solidFill>
                <a:latin typeface="Cooper Black" pitchFamily="18" charset="0"/>
              </a:rPr>
              <a:t>favourite</a:t>
            </a:r>
            <a:r>
              <a:rPr lang="en-US" sz="3200" dirty="0">
                <a:solidFill>
                  <a:srgbClr val="990099"/>
                </a:solidFill>
                <a:latin typeface="Cooper Black" pitchFamily="18" charset="0"/>
              </a:rPr>
              <a:t> websites (called </a:t>
            </a:r>
            <a:r>
              <a:rPr lang="en-US" sz="3200" dirty="0" err="1">
                <a:solidFill>
                  <a:srgbClr val="990099"/>
                </a:solidFill>
                <a:latin typeface="Cooper Black" pitchFamily="18" charset="0"/>
              </a:rPr>
              <a:t>favourites</a:t>
            </a:r>
            <a:r>
              <a:rPr lang="en-US" sz="3200" dirty="0">
                <a:solidFill>
                  <a:srgbClr val="990099"/>
                </a:solidFill>
                <a:latin typeface="Cooper Black" pitchFamily="18" charset="0"/>
              </a:rPr>
              <a:t>) on your </a:t>
            </a:r>
            <a:r>
              <a:rPr lang="en-US" sz="3200" dirty="0" smtClean="0">
                <a:solidFill>
                  <a:srgbClr val="990099"/>
                </a:solidFill>
                <a:latin typeface="Cooper Black" pitchFamily="18" charset="0"/>
              </a:rPr>
              <a:t>computer. ☺</a:t>
            </a:r>
            <a:endParaRPr lang="it-IT" sz="3200" dirty="0">
              <a:solidFill>
                <a:srgbClr val="990099"/>
              </a:solidFill>
              <a:latin typeface="Cooper Black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0"/>
          <a:stretch/>
        </p:blipFill>
        <p:spPr bwMode="auto">
          <a:xfrm>
            <a:off x="4824816" y="1268761"/>
            <a:ext cx="2339472" cy="493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597" y="2132856"/>
            <a:ext cx="1944216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13" y="3501008"/>
            <a:ext cx="194310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6133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  <a:latin typeface="Cooper Black" pitchFamily="18" charset="0"/>
              </a:rPr>
              <a:t>You 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Cooper Black" pitchFamily="18" charset="0"/>
              </a:rPr>
              <a:t>click Go to start a search on </a:t>
            </a: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  <a:latin typeface="Cooper Black" pitchFamily="18" charset="0"/>
              </a:rPr>
              <a:t>Internet</a:t>
            </a: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  <a:latin typeface="Cooper Black" pitchFamily="18" charset="0"/>
              </a:rPr>
              <a:t>. </a:t>
            </a:r>
          </a:p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☻</a:t>
            </a:r>
            <a:endParaRPr lang="it-IT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55976" y="1052736"/>
            <a:ext cx="3456383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327" y="2134551"/>
            <a:ext cx="2507937" cy="157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327" y="3717032"/>
            <a:ext cx="2507937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6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2800" dirty="0">
                <a:solidFill>
                  <a:srgbClr val="FFC000"/>
                </a:solidFill>
              </a:rPr>
              <a:t>Y</a:t>
            </a:r>
            <a:r>
              <a:rPr lang="en-US" sz="2800" dirty="0" smtClean="0">
                <a:solidFill>
                  <a:srgbClr val="FFC000"/>
                </a:solidFill>
              </a:rPr>
              <a:t>ou </a:t>
            </a:r>
            <a:r>
              <a:rPr lang="en-US" sz="2800" dirty="0">
                <a:solidFill>
                  <a:srgbClr val="FFC000"/>
                </a:solidFill>
              </a:rPr>
              <a:t>can use symbols to add </a:t>
            </a:r>
            <a:r>
              <a:rPr lang="en-US" sz="2800" dirty="0" err="1">
                <a:solidFill>
                  <a:srgbClr val="FFC000"/>
                </a:solidFill>
              </a:rPr>
              <a:t>humour</a:t>
            </a:r>
            <a:r>
              <a:rPr lang="en-US" sz="2800" dirty="0">
                <a:solidFill>
                  <a:srgbClr val="FFC000"/>
                </a:solidFill>
              </a:rPr>
              <a:t> to your email messages. For example:</a:t>
            </a:r>
          </a:p>
          <a:p>
            <a:r>
              <a:rPr lang="en-US" sz="2000" dirty="0" smtClean="0">
                <a:solidFill>
                  <a:srgbClr val="FFC000"/>
                </a:solidFill>
                <a:sym typeface="Wingdings" pitchFamily="2" charset="2"/>
              </a:rPr>
              <a:t></a:t>
            </a:r>
            <a:r>
              <a:rPr lang="en-US" dirty="0" smtClean="0"/>
              <a:t>= </a:t>
            </a:r>
            <a:r>
              <a:rPr lang="en-US" dirty="0"/>
              <a:t>amused   |   </a:t>
            </a:r>
            <a:r>
              <a:rPr lang="en-US" sz="2400" dirty="0" smtClean="0">
                <a:solidFill>
                  <a:srgbClr val="FFC000"/>
                </a:solidFill>
                <a:sym typeface="Wingdings" pitchFamily="2" charset="2"/>
              </a:rPr>
              <a:t></a:t>
            </a:r>
            <a:r>
              <a:rPr lang="en-US" dirty="0" smtClean="0"/>
              <a:t>= </a:t>
            </a:r>
            <a:r>
              <a:rPr lang="en-US" dirty="0"/>
              <a:t>sad   | </a:t>
            </a:r>
            <a:r>
              <a:rPr lang="en-US" sz="2000" dirty="0" smtClean="0">
                <a:solidFill>
                  <a:srgbClr val="FFC000"/>
                </a:solidFill>
                <a:sym typeface="Wingdings" pitchFamily="2" charset="2"/>
              </a:rPr>
              <a:t></a:t>
            </a:r>
            <a:r>
              <a:rPr lang="en-US" dirty="0" smtClean="0">
                <a:sym typeface="Wingdings" pitchFamily="2" charset="2"/>
              </a:rPr>
              <a:t>)</a:t>
            </a:r>
            <a:r>
              <a:rPr lang="en-US" dirty="0" smtClean="0"/>
              <a:t> </a:t>
            </a:r>
            <a:r>
              <a:rPr lang="en-US" dirty="0"/>
              <a:t>very happy   |   </a:t>
            </a:r>
            <a:r>
              <a:rPr lang="en-US" sz="2000" dirty="0" smtClean="0">
                <a:solidFill>
                  <a:srgbClr val="FFC000"/>
                </a:solidFill>
              </a:rPr>
              <a:t>!</a:t>
            </a:r>
            <a:r>
              <a:rPr lang="en-US" dirty="0" smtClean="0"/>
              <a:t>= </a:t>
            </a:r>
            <a:r>
              <a:rPr lang="en-US" dirty="0"/>
              <a:t>surprised</a:t>
            </a:r>
          </a:p>
          <a:p>
            <a:endParaRPr lang="it-I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913" y="2348880"/>
            <a:ext cx="5210114" cy="3302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10254"/>
            <a:ext cx="1296144" cy="239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66262"/>
            <a:ext cx="1296144" cy="224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563" y="2766262"/>
            <a:ext cx="1319026" cy="233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23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300</TotalTime>
  <Words>413</Words>
  <Application>Microsoft Office PowerPoint</Application>
  <PresentationFormat>Presentazione su schermo (4:3)</PresentationFormat>
  <Paragraphs>59</Paragraphs>
  <Slides>27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Equinozio</vt:lpstr>
      <vt:lpstr>A TO Z INTERNET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TO Z INTERNET</dc:title>
  <dc:creator>home</dc:creator>
  <cp:lastModifiedBy>Arianna</cp:lastModifiedBy>
  <cp:revision>30</cp:revision>
  <dcterms:created xsi:type="dcterms:W3CDTF">2013-05-17T14:42:56Z</dcterms:created>
  <dcterms:modified xsi:type="dcterms:W3CDTF">2013-12-12T07:54:16Z</dcterms:modified>
</cp:coreProperties>
</file>