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79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6600"/>
    <a:srgbClr val="AD2393"/>
    <a:srgbClr val="FFFF00"/>
    <a:srgbClr val="FF9933"/>
    <a:srgbClr val="FF99FF"/>
    <a:srgbClr val="E8347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09204-C68E-49CB-8CDD-9587475BB422}" type="datetimeFigureOut">
              <a:rPr lang="it-IT" smtClean="0"/>
              <a:pPr/>
              <a:t>09/04/2013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91A39-3E49-44B4-AFEB-4855034A2B0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82242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91A39-3E49-44B4-AFEB-4855034A2B01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8984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84EC-83C7-40DF-8ACA-30AA7DFE7402}" type="datetimeFigureOut">
              <a:rPr lang="it-IT" smtClean="0"/>
              <a:pPr/>
              <a:t>09/04/2013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1A3B-9659-4657-BB77-D49F0D8957D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84EC-83C7-40DF-8ACA-30AA7DFE7402}" type="datetimeFigureOut">
              <a:rPr lang="it-IT" smtClean="0"/>
              <a:pPr/>
              <a:t>09/04/2013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1A3B-9659-4657-BB77-D49F0D895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84EC-83C7-40DF-8ACA-30AA7DFE7402}" type="datetimeFigureOut">
              <a:rPr lang="it-IT" smtClean="0"/>
              <a:pPr/>
              <a:t>09/04/2013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1A3B-9659-4657-BB77-D49F0D895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84EC-83C7-40DF-8ACA-30AA7DFE7402}" type="datetimeFigureOut">
              <a:rPr lang="it-IT" smtClean="0"/>
              <a:pPr/>
              <a:t>09/04/2013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1A3B-9659-4657-BB77-D49F0D8957D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84EC-83C7-40DF-8ACA-30AA7DFE7402}" type="datetimeFigureOut">
              <a:rPr lang="it-IT" smtClean="0"/>
              <a:pPr/>
              <a:t>09/04/2013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1A3B-9659-4657-BB77-D49F0D895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84EC-83C7-40DF-8ACA-30AA7DFE7402}" type="datetimeFigureOut">
              <a:rPr lang="it-IT" smtClean="0"/>
              <a:pPr/>
              <a:t>09/04/2013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1A3B-9659-4657-BB77-D49F0D8957D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84EC-83C7-40DF-8ACA-30AA7DFE7402}" type="datetimeFigureOut">
              <a:rPr lang="it-IT" smtClean="0"/>
              <a:pPr/>
              <a:t>09/04/2013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1A3B-9659-4657-BB77-D49F0D8957D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84EC-83C7-40DF-8ACA-30AA7DFE7402}" type="datetimeFigureOut">
              <a:rPr lang="it-IT" smtClean="0"/>
              <a:pPr/>
              <a:t>09/04/2013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1A3B-9659-4657-BB77-D49F0D895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84EC-83C7-40DF-8ACA-30AA7DFE7402}" type="datetimeFigureOut">
              <a:rPr lang="it-IT" smtClean="0"/>
              <a:pPr/>
              <a:t>09/04/2013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1A3B-9659-4657-BB77-D49F0D895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84EC-83C7-40DF-8ACA-30AA7DFE7402}" type="datetimeFigureOut">
              <a:rPr lang="it-IT" smtClean="0"/>
              <a:pPr/>
              <a:t>09/04/2013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1A3B-9659-4657-BB77-D49F0D895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84EC-83C7-40DF-8ACA-30AA7DFE7402}" type="datetimeFigureOut">
              <a:rPr lang="it-IT" smtClean="0"/>
              <a:pPr/>
              <a:t>09/04/2013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1A3B-9659-4657-BB77-D49F0D8957D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BE84EC-83C7-40DF-8ACA-30AA7DFE7402}" type="datetimeFigureOut">
              <a:rPr lang="it-IT" smtClean="0"/>
              <a:pPr/>
              <a:t>09/04/2013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36D1A3B-9659-4657-BB77-D49F0D895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xmlns="" Requires="p14">
      <p:transition p14:dur="25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7175351" cy="1793167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My personal English     </a:t>
            </a:r>
            <a:r>
              <a:rPr lang="it-IT" dirty="0" err="1" smtClean="0">
                <a:solidFill>
                  <a:srgbClr val="0070C0"/>
                </a:solidFill>
              </a:rPr>
              <a:t>alphabet</a:t>
            </a:r>
            <a:r>
              <a:rPr lang="it-IT" dirty="0" smtClean="0">
                <a:solidFill>
                  <a:srgbClr val="0070C0"/>
                </a:solidFill>
              </a:rPr>
              <a:t/>
            </a:r>
            <a:br>
              <a:rPr lang="it-IT" dirty="0" smtClean="0">
                <a:solidFill>
                  <a:srgbClr val="0070C0"/>
                </a:solidFill>
              </a:rPr>
            </a:b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08920"/>
            <a:ext cx="5553075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6604286"/>
      </p:ext>
    </p:extLst>
  </p:cSld>
  <p:clrMapOvr>
    <a:masterClrMapping/>
  </p:clrMapOvr>
  <p:transition spd="slow" advClick="0" advTm="1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37169" y="486916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00B050"/>
                </a:solidFill>
              </a:rPr>
              <a:t>I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>
                <a:solidFill>
                  <a:schemeClr val="tx2"/>
                </a:solidFill>
              </a:rPr>
              <a:t/>
            </a:r>
            <a:br>
              <a:rPr lang="it-IT" dirty="0">
                <a:solidFill>
                  <a:schemeClr val="tx2"/>
                </a:solidFill>
              </a:rPr>
            </a:br>
            <a:r>
              <a:rPr lang="it-IT" dirty="0" err="1" smtClean="0">
                <a:solidFill>
                  <a:schemeClr val="tx2"/>
                </a:solidFill>
              </a:rPr>
              <a:t>I’m</a:t>
            </a:r>
            <a:r>
              <a:rPr lang="it-IT" dirty="0" smtClean="0">
                <a:solidFill>
                  <a:schemeClr val="tx2"/>
                </a:solidFill>
              </a:rPr>
              <a:t> from </a:t>
            </a:r>
            <a:r>
              <a:rPr lang="it-IT" dirty="0" err="1" smtClean="0">
                <a:solidFill>
                  <a:srgbClr val="00B050"/>
                </a:solidFill>
                <a:effectLst>
                  <a:glow rad="101600">
                    <a:srgbClr val="00B05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I</a:t>
            </a:r>
            <a:r>
              <a:rPr lang="it-IT" dirty="0" err="1" smtClean="0">
                <a:solidFill>
                  <a:schemeClr val="tx2"/>
                </a:solidFill>
                <a:effectLst>
                  <a:glow rad="101600">
                    <a:srgbClr val="00B05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taly</a:t>
            </a:r>
            <a:endParaRPr lang="it-IT" dirty="0">
              <a:solidFill>
                <a:schemeClr val="tx2"/>
              </a:solidFill>
              <a:effectLst>
                <a:glow rad="101600">
                  <a:srgbClr val="00B050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5112568" cy="38344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  <a:softEdge rad="635000"/>
          </a:effectLst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0994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100">
        <p14:doors dir="vert"/>
      </p:transition>
    </mc:Choice>
    <mc:Fallback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3768" y="4149080"/>
            <a:ext cx="6512511" cy="1143000"/>
          </a:xfrm>
        </p:spPr>
        <p:txBody>
          <a:bodyPr>
            <a:prstTxWarp prst="textArchDown">
              <a:avLst/>
            </a:prstTxWarp>
          </a:bodyPr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FF9933"/>
                </a:solidFill>
              </a:rPr>
              <a:t>J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smtClean="0"/>
              <a:t>I </a:t>
            </a:r>
            <a:r>
              <a:rPr lang="it-IT" dirty="0" err="1" smtClean="0"/>
              <a:t>like</a:t>
            </a:r>
            <a:r>
              <a:rPr lang="it-IT" dirty="0" smtClean="0"/>
              <a:t> </a:t>
            </a:r>
            <a:r>
              <a:rPr lang="it-IT" dirty="0" err="1" smtClean="0"/>
              <a:t>apple</a:t>
            </a:r>
            <a:r>
              <a:rPr lang="it-IT" dirty="0" smtClean="0"/>
              <a:t> </a:t>
            </a:r>
            <a:r>
              <a:rPr lang="it-IT" dirty="0" err="1" smtClean="0">
                <a:solidFill>
                  <a:srgbClr val="FF9933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J</a:t>
            </a:r>
            <a:r>
              <a:rPr lang="it-IT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uice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5281"/>
            <a:ext cx="4680520" cy="356889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0706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100">
        <p14:switch dir="r"/>
      </p:transition>
    </mc:Choice>
    <mc:Fallback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8562" y="4509120"/>
            <a:ext cx="6512511" cy="1143000"/>
          </a:xfrm>
        </p:spPr>
        <p:txBody>
          <a:bodyPr>
            <a:scene3d>
              <a:camera prst="perspectiveHeroicExtremeRightFacing"/>
              <a:lightRig rig="threePt" dir="t"/>
            </a:scene3d>
          </a:bodyPr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FFC000"/>
                </a:solidFill>
              </a:rPr>
              <a:t>K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My </a:t>
            </a:r>
            <a:r>
              <a:rPr lang="it-IT" dirty="0" smtClean="0">
                <a:solidFill>
                  <a:srgbClr val="FFC00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K</a:t>
            </a:r>
            <a:r>
              <a:rPr lang="it-IT" dirty="0" smtClean="0">
                <a:effectLst>
                  <a:glow rad="101600">
                    <a:srgbClr val="FFC0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itchen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big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25082"/>
            <a:ext cx="5888654" cy="33123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  <a:softEdge rad="317500"/>
          </a:effectLst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618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00">
        <p14:prism/>
      </p:transition>
    </mc:Choice>
    <mc:Fallback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CC6600"/>
                </a:solidFill>
              </a:rPr>
              <a:t>L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 </a:t>
            </a:r>
            <a:r>
              <a:rPr lang="it-IT" dirty="0" err="1" smtClean="0"/>
              <a:t>want</a:t>
            </a:r>
            <a:r>
              <a:rPr lang="it-IT" dirty="0" smtClean="0"/>
              <a:t> a </a:t>
            </a:r>
            <a:r>
              <a:rPr lang="it-IT" dirty="0" err="1" smtClean="0">
                <a:solidFill>
                  <a:srgbClr val="CC6600"/>
                </a:solidFill>
                <a:effectLst>
                  <a:glow rad="228600">
                    <a:srgbClr val="CC66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L</a:t>
            </a:r>
            <a:r>
              <a:rPr lang="it-IT" dirty="0" err="1" smtClean="0">
                <a:effectLst>
                  <a:glow rad="228600">
                    <a:srgbClr val="CC66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oaf</a:t>
            </a:r>
            <a:r>
              <a:rPr lang="it-IT" dirty="0" smtClean="0">
                <a:effectLst>
                  <a:glow rad="228600">
                    <a:srgbClr val="CC66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it-IT" dirty="0" smtClean="0"/>
              <a:t>of </a:t>
            </a:r>
            <a:r>
              <a:rPr lang="it-IT" dirty="0" err="1" smtClean="0"/>
              <a:t>bread</a:t>
            </a:r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5472608" cy="41044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  <a:softEdge rad="635000"/>
          </a:effectLst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332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">
        <p14:gallery dir="l"/>
      </p:transition>
    </mc:Choice>
    <mc:Fallback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FF99FF"/>
                </a:solidFill>
              </a:rPr>
              <a:t>M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My </a:t>
            </a:r>
            <a:r>
              <a:rPr lang="it-IT" dirty="0" err="1" smtClean="0"/>
              <a:t>favourite</a:t>
            </a:r>
            <a:r>
              <a:rPr lang="it-IT" dirty="0" smtClean="0"/>
              <a:t> </a:t>
            </a:r>
            <a:r>
              <a:rPr lang="it-IT" dirty="0" err="1" smtClean="0"/>
              <a:t>parent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>
                <a:solidFill>
                  <a:srgbClr val="FF99FF"/>
                </a:solidFill>
                <a:effectLst>
                  <a:glow rad="228600">
                    <a:srgbClr val="FF99FF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it-IT" dirty="0" err="1" smtClean="0">
                <a:effectLst>
                  <a:glow rad="228600">
                    <a:srgbClr val="FF99FF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um</a:t>
            </a:r>
            <a:endParaRPr lang="it-IT" dirty="0">
              <a:effectLst>
                <a:glow rad="228600">
                  <a:srgbClr val="FF99FF"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4421"/>
            <a:ext cx="5715000" cy="381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  <a:softEdge rad="31750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0359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00">
        <p:split orient="vert"/>
      </p:transition>
    </mc:Choice>
    <mc:Fallback>
      <p:transition spd="slow" advClick="0" advTm="1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99792" y="5684710"/>
            <a:ext cx="6512511" cy="1152128"/>
          </a:xfrm>
        </p:spPr>
        <p:txBody>
          <a:bodyPr>
            <a:prstTxWarp prst="textArchUp">
              <a:avLst>
                <a:gd name="adj" fmla="val 10792439"/>
              </a:avLst>
            </a:prstTxWarp>
          </a:bodyPr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AD2393"/>
                </a:solidFill>
              </a:rPr>
              <a:t>N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got</a:t>
            </a:r>
            <a:r>
              <a:rPr lang="it-IT" dirty="0" smtClean="0"/>
              <a:t> a </a:t>
            </a:r>
            <a:r>
              <a:rPr lang="it-IT" dirty="0" smtClean="0">
                <a:solidFill>
                  <a:srgbClr val="AD2393"/>
                </a:solidFill>
                <a:effectLst>
                  <a:glow rad="101600">
                    <a:srgbClr val="AD2393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N</a:t>
            </a:r>
            <a:r>
              <a:rPr lang="it-IT" dirty="0" smtClean="0">
                <a:effectLst>
                  <a:glow rad="101600">
                    <a:srgbClr val="AD2393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otebook</a:t>
            </a:r>
            <a:endParaRPr lang="it-IT" dirty="0">
              <a:effectLst>
                <a:glow rad="101600">
                  <a:srgbClr val="AD2393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5724128" cy="3817949"/>
          </a:xfrm>
          <a:prstGeom prst="rect">
            <a:avLst/>
          </a:prstGeom>
          <a:noFill/>
          <a:ln>
            <a:noFill/>
          </a:ln>
          <a:effectLst>
            <a:glow rad="101600">
              <a:srgbClr val="AD2393">
                <a:alpha val="60000"/>
              </a:srgbClr>
            </a:glow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7865884"/>
      </p:ext>
    </p:extLst>
  </p:cSld>
  <p:clrMapOvr>
    <a:masterClrMapping/>
  </p:clrMapOvr>
  <p:transition spd="slow" advClick="0" advTm="1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39752" y="436510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FF9933"/>
                </a:solidFill>
              </a:rPr>
              <a:t>O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My </a:t>
            </a:r>
            <a:r>
              <a:rPr lang="it-IT" dirty="0" err="1" smtClean="0"/>
              <a:t>favourite</a:t>
            </a:r>
            <a:r>
              <a:rPr lang="it-IT" dirty="0"/>
              <a:t> </a:t>
            </a:r>
            <a:r>
              <a:rPr lang="it-IT" dirty="0" err="1" smtClean="0"/>
              <a:t>fruit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smtClean="0">
                <a:solidFill>
                  <a:srgbClr val="FF9933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O</a:t>
            </a:r>
            <a:r>
              <a:rPr lang="it-IT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range</a:t>
            </a:r>
            <a:endParaRPr lang="it-IT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6149871" cy="40324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2752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00">
        <p:dissolve/>
      </p:transition>
    </mc:Choice>
    <mc:Fallback>
      <p:transition spd="slow" advClick="0" advTm="1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FFFF00"/>
                </a:solidFill>
              </a:rPr>
              <a:t>P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 </a:t>
            </a:r>
            <a:r>
              <a:rPr lang="it-IT" dirty="0" err="1" smtClean="0"/>
              <a:t>want</a:t>
            </a:r>
            <a:r>
              <a:rPr lang="it-IT" dirty="0" smtClean="0"/>
              <a:t> a </a:t>
            </a:r>
            <a:r>
              <a:rPr lang="it-IT" dirty="0" smtClean="0">
                <a:solidFill>
                  <a:srgbClr val="FFFF00"/>
                </a:solidFill>
              </a:rPr>
              <a:t/>
            </a:r>
            <a:br>
              <a:rPr lang="it-IT" dirty="0" smtClean="0">
                <a:solidFill>
                  <a:srgbClr val="FFFF00"/>
                </a:solidFill>
              </a:rPr>
            </a:br>
            <a:r>
              <a:rPr lang="it-IT" dirty="0" err="1" smtClean="0">
                <a:solidFill>
                  <a:srgbClr val="FFFF00"/>
                </a:solidFill>
              </a:rPr>
              <a:t>P</a:t>
            </a:r>
            <a:r>
              <a:rPr lang="it-IT" dirty="0" err="1" smtClean="0"/>
              <a:t>iece</a:t>
            </a:r>
            <a:r>
              <a:rPr lang="it-IT" dirty="0" smtClean="0"/>
              <a:t> of </a:t>
            </a:r>
            <a:r>
              <a:rPr lang="it-IT" dirty="0" err="1" smtClean="0"/>
              <a:t>cheese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9293"/>
            <a:ext cx="5408327" cy="3600400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5926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">
        <p14:conveyor dir="l"/>
      </p:transition>
    </mc:Choice>
    <mc:Fallback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3688" y="436510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The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Q</a:t>
            </a:r>
            <a:r>
              <a:rPr lang="it-IT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ueen</a:t>
            </a:r>
            <a:r>
              <a:rPr lang="it-IT" dirty="0" smtClean="0"/>
              <a:t> Elizabeth II </a:t>
            </a:r>
            <a:r>
              <a:rPr lang="it-IT" dirty="0" err="1" smtClean="0"/>
              <a:t>lives</a:t>
            </a:r>
            <a:r>
              <a:rPr lang="it-IT" dirty="0" smtClean="0"/>
              <a:t> </a:t>
            </a:r>
            <a:r>
              <a:rPr lang="it-IT" dirty="0" smtClean="0"/>
              <a:t>in  London</a:t>
            </a:r>
            <a:endParaRPr lang="it-I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9474" y="332656"/>
            <a:ext cx="3052486" cy="42238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92335381"/>
      </p:ext>
    </p:extLst>
  </p:cSld>
  <p:clrMapOvr>
    <a:masterClrMapping/>
  </p:clrMapOvr>
  <p:transition spd="slow" advClick="0" advTm="1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accent4">
                    <a:lumMod val="75000"/>
                  </a:schemeClr>
                </a:solidFill>
              </a:rPr>
              <a:t>R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The</a:t>
            </a:r>
            <a:r>
              <a:rPr lang="it-IT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it-IT" dirty="0" err="1" smtClean="0"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R</a:t>
            </a:r>
            <a:r>
              <a:rPr lang="it-IT" dirty="0" err="1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abbit</a:t>
            </a:r>
            <a:r>
              <a:rPr lang="it-IT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white</a:t>
            </a:r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8557" y="548680"/>
            <a:ext cx="3861965" cy="3538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6527611"/>
      </p:ext>
    </p:extLst>
  </p:cSld>
  <p:clrMapOvr>
    <a:masterClrMapping/>
  </p:clrMapOvr>
  <p:transition spd="slow" advClick="0" advTm="1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3848" y="4437112"/>
            <a:ext cx="5400600" cy="2086168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bg2">
                    <a:lumMod val="90000"/>
                  </a:schemeClr>
                </a:solidFill>
              </a:rPr>
              <a:t>A</a:t>
            </a:r>
            <a:br>
              <a:rPr lang="it-IT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it-IT" dirty="0" smtClean="0">
                <a:solidFill>
                  <a:schemeClr val="tx1"/>
                </a:solidFill>
              </a:rPr>
              <a:t>I </a:t>
            </a:r>
            <a:r>
              <a:rPr lang="it-IT" dirty="0" err="1" smtClean="0">
                <a:solidFill>
                  <a:schemeClr val="tx1"/>
                </a:solidFill>
              </a:rPr>
              <a:t>like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smtClean="0">
                <a:solidFill>
                  <a:schemeClr val="bg2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A</a:t>
            </a:r>
            <a:r>
              <a:rPr lang="it-IT" dirty="0" smtClean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nimals</a:t>
            </a:r>
            <a:r>
              <a:rPr lang="it-IT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br>
              <a:rPr lang="it-IT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it-IT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it-IT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it-IT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50" name="Picture 2" descr="C:\Program Files\Microsoft Office\MEDIA\CAGCAT10\j033236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5040560" cy="4063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reflection blurRad="6350" stA="50000" endA="300" endPos="55000" dir="5400000" sy="-100000" algn="bl" rotWithShape="0"/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44087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100">
        <p:checker/>
      </p:transition>
    </mc:Choice>
    <mc:Fallback>
      <p:transition spd="slow" advClick="0" advTm="1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71123" y="429309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smtClean="0"/>
              <a:t>I </a:t>
            </a:r>
            <a:r>
              <a:rPr lang="it-IT" dirty="0" err="1" smtClean="0"/>
              <a:t>have</a:t>
            </a:r>
            <a:r>
              <a:rPr lang="it-IT" dirty="0" smtClean="0"/>
              <a:t> a </a:t>
            </a:r>
            <a:r>
              <a:rPr lang="it-IT" dirty="0" err="1" smtClean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S</a:t>
            </a:r>
            <a:r>
              <a:rPr lang="it-IT" dirty="0" err="1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hower</a:t>
            </a:r>
            <a:r>
              <a:rPr lang="it-IT" dirty="0" smtClean="0"/>
              <a:t> </a:t>
            </a:r>
            <a:r>
              <a:rPr lang="it-IT" dirty="0" err="1" smtClean="0"/>
              <a:t>three</a:t>
            </a:r>
            <a:r>
              <a:rPr lang="it-IT" dirty="0" smtClean="0"/>
              <a:t> </a:t>
            </a:r>
            <a:r>
              <a:rPr lang="it-IT" dirty="0" err="1" smtClean="0"/>
              <a:t>times</a:t>
            </a:r>
            <a:r>
              <a:rPr lang="it-IT" dirty="0" smtClean="0"/>
              <a:t> a week</a:t>
            </a:r>
            <a:endParaRPr lang="it-I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201617" cy="420161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20602442"/>
      </p:ext>
    </p:extLst>
  </p:cSld>
  <p:clrMapOvr>
    <a:masterClrMapping/>
  </p:clrMapOvr>
  <p:transition spd="slow" advClick="0" advTm="1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11760" y="450912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 go to the </a:t>
            </a:r>
            <a:r>
              <a:rPr lang="it-IT" dirty="0" err="1"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</a:t>
            </a:r>
            <a:r>
              <a:rPr lang="it-IT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oilet</a:t>
            </a:r>
            <a:r>
              <a:rPr lang="it-IT" dirty="0" smtClean="0"/>
              <a:t> </a:t>
            </a:r>
            <a:r>
              <a:rPr lang="it-IT" dirty="0" err="1" smtClean="0"/>
              <a:t>every</a:t>
            </a:r>
            <a:r>
              <a:rPr lang="it-IT" dirty="0" smtClean="0"/>
              <a:t> </a:t>
            </a:r>
            <a:r>
              <a:rPr lang="it-IT" dirty="0" err="1" smtClean="0"/>
              <a:t>day</a:t>
            </a:r>
            <a:endParaRPr lang="it-IT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5162550" cy="3905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986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">
        <p14:prism isContent="1" isInverted="1"/>
      </p:transition>
    </mc:Choice>
    <mc:Fallback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3688" y="436510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accent3">
                    <a:lumMod val="75000"/>
                  </a:schemeClr>
                </a:solidFill>
              </a:rPr>
              <a:t>U </a:t>
            </a:r>
            <a:br>
              <a:rPr lang="it-IT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it-IT" dirty="0" smtClean="0">
                <a:solidFill>
                  <a:schemeClr val="tx2"/>
                </a:solidFill>
              </a:rPr>
              <a:t>My</a:t>
            </a:r>
            <a:r>
              <a:rPr lang="it-IT" dirty="0" smtClean="0">
                <a:solidFill>
                  <a:schemeClr val="tx2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it-IT" dirty="0" err="1"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U</a:t>
            </a:r>
            <a:r>
              <a:rPr lang="it-IT" dirty="0" err="1" smtClean="0">
                <a:solidFill>
                  <a:schemeClr val="tx2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niversity</a:t>
            </a:r>
            <a:r>
              <a:rPr lang="it-IT" dirty="0" smtClean="0">
                <a:solidFill>
                  <a:schemeClr val="tx2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is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important</a:t>
            </a:r>
            <a:r>
              <a:rPr lang="it-IT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it-IT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5393953" cy="40499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60442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 advClick="0" advTm="100">
        <p14:pan dir="u"/>
      </p:transition>
    </mc:Choice>
    <mc:Fallback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11760" y="400506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CC6600"/>
                </a:solidFill>
              </a:rPr>
              <a:t>W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smtClean="0"/>
              <a:t>The </a:t>
            </a:r>
            <a:r>
              <a:rPr lang="it-IT" dirty="0" err="1" smtClean="0">
                <a:solidFill>
                  <a:srgbClr val="CC6600"/>
                </a:solidFill>
                <a:effectLst>
                  <a:glow rad="101600">
                    <a:schemeClr val="accent5">
                      <a:lumMod val="75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W</a:t>
            </a:r>
            <a:r>
              <a:rPr lang="it-IT" dirty="0" err="1" smtClean="0">
                <a:effectLst>
                  <a:glow rad="101600">
                    <a:schemeClr val="accent5">
                      <a:lumMod val="75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all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/>
              <a:t> </a:t>
            </a:r>
            <a:r>
              <a:rPr lang="it-IT" dirty="0" smtClean="0"/>
              <a:t>blue in the room</a:t>
            </a:r>
            <a:endParaRPr lang="it-IT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4762500" cy="3276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7054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">
        <p14:ferris dir="l"/>
      </p:transition>
    </mc:Choice>
    <mc:Fallback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91680" y="436510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C00000"/>
                </a:solidFill>
              </a:rPr>
              <a:t>X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smtClean="0"/>
              <a:t>I can play the </a:t>
            </a:r>
            <a:r>
              <a:rPr lang="it-IT" smtClean="0"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X</a:t>
            </a:r>
            <a:r>
              <a:rPr lang="it-IT" dirty="0" err="1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y</a:t>
            </a:r>
            <a:r>
              <a:rPr lang="it-IT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lophone</a:t>
            </a:r>
            <a:endParaRPr lang="it-IT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5739434" cy="37389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7203708"/>
      </p:ext>
    </p:extLst>
  </p:cSld>
  <p:clrMapOvr>
    <a:masterClrMapping/>
  </p:clrMapOvr>
  <p:transition spd="slow" advClick="0" advTm="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51720" y="443711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got</a:t>
            </a:r>
            <a:r>
              <a:rPr lang="it-IT" dirty="0" smtClean="0"/>
              <a:t> a </a:t>
            </a:r>
            <a:r>
              <a:rPr lang="it-IT" dirty="0" err="1" smtClean="0"/>
              <a:t>red</a:t>
            </a:r>
            <a:r>
              <a:rPr lang="it-IT" dirty="0" smtClean="0"/>
              <a:t> 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Y</a:t>
            </a:r>
            <a:r>
              <a:rPr lang="it-IT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o-yo</a:t>
            </a:r>
            <a:endParaRPr lang="it-IT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3695700" cy="381000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6400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</a:rPr>
              <a:t>Z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The Zebra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got</a:t>
            </a:r>
            <a:r>
              <a:rPr lang="it-IT" dirty="0"/>
              <a:t> </a:t>
            </a:r>
            <a:r>
              <a:rPr lang="it-IT" dirty="0" err="1" smtClean="0"/>
              <a:t>black</a:t>
            </a:r>
            <a:r>
              <a:rPr lang="it-IT" dirty="0" smtClean="0"/>
              <a:t> </a:t>
            </a:r>
            <a:r>
              <a:rPr lang="it-IT" dirty="0" err="1" smtClean="0"/>
              <a:t>stripes</a:t>
            </a:r>
            <a:endParaRPr lang="it-IT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1956"/>
            <a:ext cx="5529064" cy="36878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204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475656" y="2420888"/>
            <a:ext cx="6400800" cy="255346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it-IT" sz="3600" dirty="0" smtClean="0"/>
              <a:t>A </a:t>
            </a:r>
            <a:r>
              <a:rPr lang="it-IT" sz="3600" dirty="0" err="1" smtClean="0"/>
              <a:t>project</a:t>
            </a:r>
            <a:r>
              <a:rPr lang="it-IT" sz="3600" dirty="0" smtClean="0"/>
              <a:t> by: PAOLO GIGLIO and LUCIA TIANO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xmlns="" val="1159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push dir="u"/>
        <p:sndAc>
          <p:stSnd>
            <p:snd r:embed="rId3" name="applause.wav"/>
          </p:stSnd>
        </p:sndAc>
      </p:transition>
    </mc:Choice>
    <mc:Fallback>
      <p:transition>
        <p:push dir="u"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91680" y="443711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accent5"/>
                </a:solidFill>
              </a:rPr>
              <a:t>B </a:t>
            </a:r>
            <a:br>
              <a:rPr lang="it-IT" dirty="0" smtClean="0">
                <a:solidFill>
                  <a:schemeClr val="accent5"/>
                </a:solidFill>
              </a:rPr>
            </a:br>
            <a:r>
              <a:rPr lang="it-IT" dirty="0" smtClean="0">
                <a:solidFill>
                  <a:schemeClr val="tx1"/>
                </a:solidFill>
              </a:rPr>
              <a:t>My </a:t>
            </a:r>
            <a:r>
              <a:rPr lang="it-IT" dirty="0" err="1" smtClean="0">
                <a:solidFill>
                  <a:schemeClr val="tx1"/>
                </a:solidFill>
              </a:rPr>
              <a:t>favourite</a:t>
            </a:r>
            <a:r>
              <a:rPr lang="it-IT" dirty="0" smtClean="0">
                <a:solidFill>
                  <a:schemeClr val="tx1"/>
                </a:solidFill>
              </a:rPr>
              <a:t> room </a:t>
            </a:r>
            <a:r>
              <a:rPr lang="it-IT" dirty="0" err="1" smtClean="0">
                <a:solidFill>
                  <a:schemeClr val="tx1"/>
                </a:solidFill>
              </a:rPr>
              <a:t>is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accent5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B</a:t>
            </a:r>
            <a:r>
              <a:rPr lang="it-IT" dirty="0" err="1" smtClean="0"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edroom</a:t>
            </a:r>
            <a:endParaRPr lang="it-IT" dirty="0">
              <a:solidFill>
                <a:schemeClr val="accent5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5688632" cy="36442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scene3d>
            <a:camera prst="obliqueBottom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0239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100">
        <p14:vortex dir="r"/>
      </p:transition>
    </mc:Choice>
    <mc:Fallback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2699792" y="4509120"/>
            <a:ext cx="6192688" cy="216024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it-IT" sz="5200" dirty="0" smtClean="0">
                <a:solidFill>
                  <a:schemeClr val="accent3"/>
                </a:solidFill>
              </a:rPr>
              <a:t>C</a:t>
            </a:r>
            <a:r>
              <a:rPr lang="it-IT" sz="4800" dirty="0" smtClean="0">
                <a:solidFill>
                  <a:schemeClr val="accent3"/>
                </a:solidFill>
              </a:rPr>
              <a:t> </a:t>
            </a:r>
          </a:p>
          <a:p>
            <a:pPr algn="ctr"/>
            <a:r>
              <a:rPr lang="it-IT" sz="4800" dirty="0" smtClean="0">
                <a:solidFill>
                  <a:schemeClr val="tx1"/>
                </a:solidFill>
                <a:effectLst/>
              </a:rPr>
              <a:t>My</a:t>
            </a:r>
            <a:r>
              <a:rPr lang="it-IT" sz="4800" dirty="0" smtClean="0">
                <a:solidFill>
                  <a:schemeClr val="tx1"/>
                </a:solidFill>
              </a:rPr>
              <a:t> </a:t>
            </a:r>
            <a:r>
              <a:rPr lang="it-IT" sz="4800" dirty="0" err="1" smtClean="0">
                <a:solidFill>
                  <a:schemeClr val="tx1"/>
                </a:solidFill>
              </a:rPr>
              <a:t>favourite</a:t>
            </a:r>
            <a:r>
              <a:rPr lang="it-IT" sz="4800" dirty="0" smtClean="0">
                <a:solidFill>
                  <a:schemeClr val="tx1"/>
                </a:solidFill>
              </a:rPr>
              <a:t> </a:t>
            </a:r>
            <a:r>
              <a:rPr lang="it-IT" sz="4800" dirty="0" err="1" smtClean="0">
                <a:solidFill>
                  <a:schemeClr val="tx1"/>
                </a:solidFill>
              </a:rPr>
              <a:t>food</a:t>
            </a:r>
            <a:r>
              <a:rPr lang="it-IT" sz="4800" dirty="0" smtClean="0">
                <a:solidFill>
                  <a:schemeClr val="tx1"/>
                </a:solidFill>
              </a:rPr>
              <a:t> </a:t>
            </a:r>
            <a:r>
              <a:rPr lang="it-IT" sz="4800" dirty="0" err="1" smtClean="0">
                <a:solidFill>
                  <a:schemeClr val="tx1"/>
                </a:solidFill>
              </a:rPr>
              <a:t>is</a:t>
            </a:r>
            <a:r>
              <a:rPr lang="it-IT" sz="4800" dirty="0" smtClean="0">
                <a:solidFill>
                  <a:schemeClr val="tx1"/>
                </a:solidFill>
              </a:rPr>
              <a:t> </a:t>
            </a:r>
            <a:r>
              <a:rPr lang="it-IT" sz="4800" dirty="0" smtClean="0"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</a:t>
            </a:r>
            <a:r>
              <a:rPr lang="it-IT" sz="4800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hips</a:t>
            </a:r>
            <a:endParaRPr lang="it-IT" sz="4400" dirty="0" smtClean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it-IT" sz="4800" dirty="0" smtClean="0">
              <a:solidFill>
                <a:schemeClr val="tx1"/>
              </a:solidFill>
            </a:endParaRPr>
          </a:p>
          <a:p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1101"/>
            <a:ext cx="5715000" cy="3790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3776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">
        <p14:ferris dir="l"/>
      </p:transition>
    </mc:Choice>
    <mc:Fallback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3768" y="4365104"/>
            <a:ext cx="6512511" cy="2088232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FF0000"/>
                </a:solidFill>
              </a:rPr>
              <a:t>D 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chemeClr val="tx1"/>
                </a:solidFill>
              </a:rPr>
              <a:t>My </a:t>
            </a:r>
            <a:r>
              <a:rPr lang="it-IT" dirty="0" err="1" smtClean="0">
                <a:solidFill>
                  <a:schemeClr val="tx1"/>
                </a:solidFill>
              </a:rPr>
              <a:t>favourite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animal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is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D</a:t>
            </a:r>
            <a:r>
              <a:rPr lang="it-IT" dirty="0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og</a:t>
            </a:r>
            <a:endParaRPr lang="it-IT" dirty="0"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317" y="330966"/>
            <a:ext cx="4706776" cy="35300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500" dist="50800" dir="5400000" sy="-100000" algn="bl" rotWithShape="0"/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0562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100">
        <p14:honeycomb/>
      </p:transition>
    </mc:Choice>
    <mc:Fallback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2843808" y="3717032"/>
            <a:ext cx="5637010" cy="2808312"/>
          </a:xfrm>
        </p:spPr>
        <p:txBody>
          <a:bodyPr>
            <a:normAutofit/>
          </a:bodyPr>
          <a:lstStyle/>
          <a:p>
            <a:pPr algn="ctr"/>
            <a:r>
              <a:rPr lang="it-IT" sz="4400" dirty="0" smtClean="0">
                <a:solidFill>
                  <a:schemeClr val="accent1">
                    <a:lumMod val="75000"/>
                  </a:schemeClr>
                </a:solidFill>
              </a:rPr>
              <a:t>E </a:t>
            </a:r>
          </a:p>
          <a:p>
            <a:pPr algn="ctr"/>
            <a:r>
              <a:rPr lang="it-IT" sz="4400" dirty="0" smtClean="0">
                <a:solidFill>
                  <a:schemeClr val="tx1"/>
                </a:solidFill>
              </a:rPr>
              <a:t>My </a:t>
            </a:r>
            <a:r>
              <a:rPr lang="it-IT" sz="4400" dirty="0" err="1" smtClean="0">
                <a:solidFill>
                  <a:schemeClr val="tx1"/>
                </a:solidFill>
              </a:rPr>
              <a:t>favourite</a:t>
            </a:r>
            <a:r>
              <a:rPr lang="it-IT" sz="4400" dirty="0" smtClean="0">
                <a:solidFill>
                  <a:schemeClr val="tx1"/>
                </a:solidFill>
              </a:rPr>
              <a:t> </a:t>
            </a:r>
            <a:r>
              <a:rPr lang="it-IT" sz="4400" dirty="0" err="1" smtClean="0">
                <a:solidFill>
                  <a:schemeClr val="tx1"/>
                </a:solidFill>
              </a:rPr>
              <a:t>subject</a:t>
            </a:r>
            <a:r>
              <a:rPr lang="it-IT" sz="4400" dirty="0" smtClean="0">
                <a:solidFill>
                  <a:schemeClr val="tx1"/>
                </a:solidFill>
              </a:rPr>
              <a:t> </a:t>
            </a:r>
            <a:r>
              <a:rPr lang="it-IT" sz="4400" dirty="0" err="1" smtClean="0">
                <a:solidFill>
                  <a:schemeClr val="tx1"/>
                </a:solidFill>
              </a:rPr>
              <a:t>is</a:t>
            </a:r>
            <a:r>
              <a:rPr lang="it-IT" sz="4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400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</a:t>
            </a:r>
            <a:r>
              <a:rPr lang="it-IT" sz="4400" dirty="0" smtClean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nglish</a:t>
            </a:r>
          </a:p>
          <a:p>
            <a:pPr algn="ctr"/>
            <a:endParaRPr lang="it-IT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6325294" cy="31626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8306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100">
        <p14:ripple/>
      </p:transition>
    </mc:Choice>
    <mc:Fallback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3347864" y="5157192"/>
            <a:ext cx="5637010" cy="936104"/>
          </a:xfrm>
        </p:spPr>
        <p:txBody>
          <a:bodyPr>
            <a:prstTxWarp prst="textArchUp">
              <a:avLst/>
            </a:prstTxWarp>
            <a:normAutofit fontScale="25000" lnSpcReduction="20000"/>
          </a:bodyPr>
          <a:lstStyle/>
          <a:p>
            <a:pPr algn="ctr"/>
            <a:r>
              <a:rPr lang="it-IT" sz="19200" dirty="0" smtClean="0">
                <a:solidFill>
                  <a:srgbClr val="E83479"/>
                </a:solidFill>
              </a:rPr>
              <a:t>F</a:t>
            </a:r>
          </a:p>
          <a:p>
            <a:pPr algn="ctr"/>
            <a:r>
              <a:rPr lang="it-IT" sz="19200" dirty="0" smtClean="0"/>
              <a:t>I </a:t>
            </a:r>
            <a:r>
              <a:rPr lang="it-IT" sz="19200" dirty="0" err="1" smtClean="0"/>
              <a:t>like</a:t>
            </a:r>
            <a:r>
              <a:rPr lang="it-IT" sz="19200" dirty="0" smtClean="0"/>
              <a:t> </a:t>
            </a:r>
            <a:r>
              <a:rPr lang="it-IT" sz="19200" dirty="0" err="1" smtClean="0">
                <a:solidFill>
                  <a:srgbClr val="E83479"/>
                </a:solidFill>
                <a:effectLst>
                  <a:glow rad="228600">
                    <a:srgbClr val="E83479">
                      <a:alpha val="40000"/>
                    </a:srgbClr>
                  </a:glow>
                </a:effectLst>
              </a:rPr>
              <a:t>F</a:t>
            </a:r>
            <a:r>
              <a:rPr lang="it-IT" sz="19200" dirty="0" err="1" smtClean="0">
                <a:effectLst>
                  <a:glow rad="228600">
                    <a:srgbClr val="E83479">
                      <a:alpha val="40000"/>
                    </a:srgbClr>
                  </a:glow>
                </a:effectLst>
              </a:rPr>
              <a:t>lowers</a:t>
            </a:r>
            <a:endParaRPr lang="it-IT" sz="19200" dirty="0" smtClean="0">
              <a:effectLst>
                <a:glow rad="228600">
                  <a:srgbClr val="E83479">
                    <a:alpha val="40000"/>
                  </a:srgbClr>
                </a:glo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5340085" cy="400506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reflection blurRad="6350" stA="50000" endA="300" endPos="55500" dist="50800" dir="5400000" sy="-100000" algn="bl" rotWithShape="0"/>
            <a:softEdge rad="31750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5555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00">
        <p:blinds dir="vert"/>
      </p:transition>
    </mc:Choice>
    <mc:Fallback>
      <p:transition spd="slow" advClick="0" advTm="1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33044" y="3861048"/>
            <a:ext cx="6512511" cy="1143000"/>
          </a:xfrm>
        </p:spPr>
        <p:txBody>
          <a:bodyPr>
            <a:scene3d>
              <a:camera prst="perspectiveFront"/>
              <a:lightRig rig="threePt" dir="t"/>
            </a:scene3d>
          </a:bodyPr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92D050"/>
                </a:solidFill>
              </a:rPr>
              <a:t/>
            </a:r>
            <a:br>
              <a:rPr lang="it-IT" dirty="0" smtClean="0">
                <a:solidFill>
                  <a:srgbClr val="92D050"/>
                </a:solidFill>
              </a:rPr>
            </a:br>
            <a:r>
              <a:rPr lang="it-IT" dirty="0" smtClean="0">
                <a:solidFill>
                  <a:srgbClr val="92D050"/>
                </a:solidFill>
              </a:rPr>
              <a:t>G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 do </a:t>
            </a:r>
            <a:r>
              <a:rPr lang="it-IT" dirty="0" err="1" smtClean="0">
                <a:solidFill>
                  <a:srgbClr val="92D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G</a:t>
            </a:r>
            <a:r>
              <a:rPr lang="it-IT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ymnastics</a:t>
            </a:r>
            <a:r>
              <a:rPr lang="it-IT" dirty="0" smtClean="0"/>
              <a:t> </a:t>
            </a:r>
            <a:r>
              <a:rPr lang="it-IT" dirty="0" err="1" smtClean="0"/>
              <a:t>twice</a:t>
            </a:r>
            <a:r>
              <a:rPr lang="it-IT" dirty="0" smtClean="0"/>
              <a:t> a week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112568" cy="383442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93002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00">
        <p:split orient="vert"/>
      </p:transition>
    </mc:Choice>
    <mc:Fallback>
      <p:transition spd="slow" advClick="0" advTm="1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3768" y="450912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C00000"/>
                </a:solidFill>
              </a:rPr>
              <a:t>H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 do  </a:t>
            </a:r>
            <a:r>
              <a:rPr lang="it-IT" dirty="0" err="1" smtClean="0"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H</a:t>
            </a:r>
            <a:r>
              <a:rPr lang="it-IT" dirty="0" err="1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omework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3 </a:t>
            </a:r>
            <a:r>
              <a:rPr lang="it-IT" dirty="0" err="1" smtClean="0"/>
              <a:t>o’clock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527" y="425758"/>
            <a:ext cx="4964428" cy="37233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707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">
        <p14:prism isContent="1"/>
      </p:transition>
    </mc:Choice>
    <mc:Fallback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421</TotalTime>
  <Words>51</Words>
  <Application>Microsoft Office PowerPoint</Application>
  <PresentationFormat>Presentazione su schermo (4:3)</PresentationFormat>
  <Paragraphs>31</Paragraphs>
  <Slides>27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Elica</vt:lpstr>
      <vt:lpstr>My personal English     alphabet </vt:lpstr>
      <vt:lpstr>A I like Animals                              </vt:lpstr>
      <vt:lpstr>B  My favourite room is Bedroom</vt:lpstr>
      <vt:lpstr>Diapositiva 4</vt:lpstr>
      <vt:lpstr>D  My favourite animal is Dog</vt:lpstr>
      <vt:lpstr>Diapositiva 6</vt:lpstr>
      <vt:lpstr>Diapositiva 7</vt:lpstr>
      <vt:lpstr> G I do Gymnastics twice a week</vt:lpstr>
      <vt:lpstr>H I do  Homework at 3 o’clock</vt:lpstr>
      <vt:lpstr>I  I’m from Italy</vt:lpstr>
      <vt:lpstr>J  I like apple Juice  </vt:lpstr>
      <vt:lpstr>K My Kitchen is big</vt:lpstr>
      <vt:lpstr>L  I want a Loaf of bread</vt:lpstr>
      <vt:lpstr>M My favourite parent is Mum</vt:lpstr>
      <vt:lpstr>N I have got a Notebook</vt:lpstr>
      <vt:lpstr>O My favourite fruit is Orange</vt:lpstr>
      <vt:lpstr>P I want a  Piece of cheese </vt:lpstr>
      <vt:lpstr>Q The Queen Elizabeth II lives in  London</vt:lpstr>
      <vt:lpstr>R  The Rabbit is white</vt:lpstr>
      <vt:lpstr>S  I have a Shower three times a week</vt:lpstr>
      <vt:lpstr>T I go to the Toilet every day</vt:lpstr>
      <vt:lpstr>U  My University is important  </vt:lpstr>
      <vt:lpstr>W  The Wall is blue in the room</vt:lpstr>
      <vt:lpstr>X  I can play the Xylophone</vt:lpstr>
      <vt:lpstr>Y I have got a red Yo-yo</vt:lpstr>
      <vt:lpstr>Z  The Zebra has got black stripes</vt:lpstr>
      <vt:lpstr>Diapositiva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personal English     alphabet </dc:title>
  <dc:creator>Home</dc:creator>
  <cp:lastModifiedBy>Classe</cp:lastModifiedBy>
  <cp:revision>43</cp:revision>
  <dcterms:created xsi:type="dcterms:W3CDTF">2013-04-03T16:15:27Z</dcterms:created>
  <dcterms:modified xsi:type="dcterms:W3CDTF">2013-04-09T07:47:09Z</dcterms:modified>
</cp:coreProperties>
</file>