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4660"/>
  </p:normalViewPr>
  <p:slideViewPr>
    <p:cSldViewPr>
      <p:cViewPr varScale="1">
        <p:scale>
          <a:sx n="107" d="100"/>
          <a:sy n="107" d="100"/>
        </p:scale>
        <p:origin x="-166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igura a mano libera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olo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4B6055F8-1D02-4417-9241-55C834FD9970}" type="datetimeFigureOut">
              <a:rPr lang="it-IT" smtClean="0"/>
              <a:pPr/>
              <a:t>06/04/2013</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06/04/2013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06/04/2013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lgn="l">
              <a:defRPr/>
            </a:lvl1p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06/04/2013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igura a mano libera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olo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06/04/2013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06/04/2013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320"/>
            <a:ext cx="7470648" cy="1143000"/>
          </a:xfrm>
        </p:spPr>
        <p:txBody>
          <a:bodyPr anchor="ctr"/>
          <a:lstStyle>
            <a:lvl1pPr algn="l">
              <a:defRPr sz="4600"/>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06/04/2013</a:t>
            </a:fld>
            <a:endParaRPr lang="it-IT"/>
          </a:p>
        </p:txBody>
      </p:sp>
      <p:sp>
        <p:nvSpPr>
          <p:cNvPr id="8" name="Segnaposto numero diapositiva 7"/>
          <p:cNvSpPr>
            <a:spLocks noGrp="1"/>
          </p:cNvSpPr>
          <p:nvPr>
            <p:ph type="sldNum" sz="quarter" idx="11"/>
          </p:nvPr>
        </p:nvSpPr>
        <p:spPr/>
        <p:txBody>
          <a:bodyPr/>
          <a:lstStyle/>
          <a:p>
            <a:fld id="{B007B441-5312-499D-93C3-6E37886527FA}" type="slidenum">
              <a:rPr lang="it-IT" smtClean="0"/>
              <a:pPr/>
              <a:t>‹N›</a:t>
            </a:fld>
            <a:endParaRPr lang="it-IT"/>
          </a:p>
        </p:txBody>
      </p:sp>
      <p:sp>
        <p:nvSpPr>
          <p:cNvPr id="9" name="Segnaposto piè di pagina 8"/>
          <p:cNvSpPr>
            <a:spLocks noGrp="1"/>
          </p:cNvSpPr>
          <p:nvPr>
            <p:ph type="ftr" sz="quarter" idx="12"/>
          </p:nvPr>
        </p:nvSpPr>
        <p:spPr/>
        <p:txBody>
          <a:bodyPr/>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06/04/2013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06/04/2013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156448" y="6422064"/>
            <a:ext cx="762000" cy="365125"/>
          </a:xfrm>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a:xfrm>
            <a:off x="457200" y="6422064"/>
            <a:ext cx="2133600" cy="365125"/>
          </a:xfrm>
        </p:spPr>
        <p:txBody>
          <a:bodyPr/>
          <a:lstStyle/>
          <a:p>
            <a:fld id="{4B6055F8-1D02-4417-9241-55C834FD9970}" type="datetimeFigureOut">
              <a:rPr lang="it-IT" smtClean="0"/>
              <a:pPr/>
              <a:t>06/04/2013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igura a mano libera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igura a mano libera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Segnaposto titolo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B6055F8-1D02-4417-9241-55C834FD9970}" type="datetimeFigureOut">
              <a:rPr lang="it-IT" smtClean="0"/>
              <a:pPr/>
              <a:t>06/04/2013</a:t>
            </a:fld>
            <a:endParaRPr lang="it-IT"/>
          </a:p>
        </p:txBody>
      </p:sp>
      <p:sp>
        <p:nvSpPr>
          <p:cNvPr id="22" name="Segnaposto piè di pagina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it-IT"/>
          </a:p>
        </p:txBody>
      </p:sp>
      <p:sp>
        <p:nvSpPr>
          <p:cNvPr id="18" name="Segnaposto numero diapositiva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007B441-5312-499D-93C3-6E37886527FA}"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9600" dirty="0" smtClean="0">
                <a:solidFill>
                  <a:srgbClr val="FF0000"/>
                </a:solidFill>
              </a:rPr>
              <a:t>Christmas</a:t>
            </a:r>
            <a:endParaRPr lang="it-IT" sz="9600" dirty="0">
              <a:solidFill>
                <a:srgbClr val="FF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2267744" y="2060848"/>
            <a:ext cx="4032448" cy="4032448"/>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Christmas </a:t>
            </a:r>
            <a:r>
              <a:rPr lang="it-IT" dirty="0" err="1" smtClean="0">
                <a:solidFill>
                  <a:srgbClr val="FF0000"/>
                </a:solidFill>
              </a:rPr>
              <a:t>carol</a:t>
            </a:r>
            <a:endParaRPr lang="it-IT" dirty="0">
              <a:solidFill>
                <a:srgbClr val="FF0000"/>
              </a:solidFill>
            </a:endParaRPr>
          </a:p>
        </p:txBody>
      </p:sp>
      <p:sp>
        <p:nvSpPr>
          <p:cNvPr id="3" name="Segnaposto contenuto 2"/>
          <p:cNvSpPr>
            <a:spLocks noGrp="1"/>
          </p:cNvSpPr>
          <p:nvPr>
            <p:ph sz="half" idx="1"/>
          </p:nvPr>
        </p:nvSpPr>
        <p:spPr/>
        <p:txBody>
          <a:bodyPr>
            <a:normAutofit fontScale="70000" lnSpcReduction="20000"/>
          </a:bodyPr>
          <a:lstStyle/>
          <a:p>
            <a:r>
              <a:rPr lang="en-US" dirty="0" smtClean="0">
                <a:solidFill>
                  <a:srgbClr val="FFFF00"/>
                </a:solidFill>
              </a:rPr>
              <a:t>A Christmas carol is a carol whose lyrics center on the theme of Christmas or that has become associated with the Christmas season even though its lyrics may not specifically refer to Christmas. Both types of Christmas carols are included in this list.</a:t>
            </a:r>
          </a:p>
          <a:p>
            <a:r>
              <a:rPr lang="en-US" dirty="0" smtClean="0">
                <a:solidFill>
                  <a:srgbClr val="FFFF00"/>
                </a:solidFill>
              </a:rPr>
              <a:t>Traditional Christmas carols mainly focus on the Christian celebration of the birth of Jesus. Other Christmas songs focus on more secular Christmas themes, such as winter scenes, family gatherings, and Santa Claus</a:t>
            </a:r>
            <a:r>
              <a:rPr lang="en-US" dirty="0" smtClean="0"/>
              <a:t>.</a:t>
            </a:r>
            <a:endParaRPr lang="en-US" dirty="0"/>
          </a:p>
        </p:txBody>
      </p:sp>
      <p:pic>
        <p:nvPicPr>
          <p:cNvPr id="5" name="Segnaposto contenuto 4" descr="caroling.jpg"/>
          <p:cNvPicPr>
            <a:picLocks noGrp="1" noChangeAspect="1"/>
          </p:cNvPicPr>
          <p:nvPr>
            <p:ph sz="half" idx="2"/>
          </p:nvPr>
        </p:nvPicPr>
        <p:blipFill>
          <a:blip r:embed="rId2" cstate="print"/>
          <a:stretch>
            <a:fillRect/>
          </a:stretch>
        </p:blipFill>
        <p:spPr>
          <a:xfrm>
            <a:off x="4355976" y="1916832"/>
            <a:ext cx="4104456" cy="3384375"/>
          </a:xfrm>
        </p:spPr>
      </p:pic>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988840"/>
            <a:ext cx="7470648" cy="1872208"/>
          </a:xfrm>
        </p:spPr>
        <p:txBody>
          <a:bodyPr>
            <a:normAutofit fontScale="90000"/>
          </a:bodyPr>
          <a:lstStyle/>
          <a:p>
            <a:r>
              <a:rPr lang="it-IT" sz="8900" dirty="0" smtClean="0">
                <a:solidFill>
                  <a:srgbClr val="FF0000"/>
                </a:solidFill>
              </a:rPr>
              <a:t/>
            </a:r>
            <a:br>
              <a:rPr lang="it-IT" sz="8900" dirty="0" smtClean="0">
                <a:solidFill>
                  <a:srgbClr val="FF0000"/>
                </a:solidFill>
              </a:rPr>
            </a:br>
            <a:r>
              <a:rPr lang="it-IT" sz="8900" dirty="0" smtClean="0">
                <a:solidFill>
                  <a:srgbClr val="FF0000"/>
                </a:solidFill>
              </a:rPr>
              <a:t>Luigi’s personal </a:t>
            </a:r>
            <a:r>
              <a:rPr lang="it-IT" sz="8900" dirty="0" err="1" smtClean="0">
                <a:solidFill>
                  <a:srgbClr val="FF0000"/>
                </a:solidFill>
              </a:rPr>
              <a:t>wishlist</a:t>
            </a:r>
            <a:r>
              <a:rPr lang="it-IT" sz="8900" dirty="0" smtClean="0">
                <a:solidFill>
                  <a:srgbClr val="FF0000"/>
                </a:solidFill>
              </a:rPr>
              <a:t>: </a:t>
            </a:r>
            <a:br>
              <a:rPr lang="it-IT" sz="8900" dirty="0" smtClean="0">
                <a:solidFill>
                  <a:srgbClr val="FF0000"/>
                </a:solidFill>
              </a:rPr>
            </a:br>
            <a:r>
              <a:rPr lang="it-IT" sz="8900" dirty="0" smtClean="0">
                <a:solidFill>
                  <a:srgbClr val="FF0000"/>
                </a:solidFill>
              </a:rPr>
              <a:t>I </a:t>
            </a:r>
            <a:r>
              <a:rPr lang="it-IT" sz="8900" dirty="0" err="1" smtClean="0">
                <a:solidFill>
                  <a:srgbClr val="FF0000"/>
                </a:solidFill>
              </a:rPr>
              <a:t>wish</a:t>
            </a:r>
            <a:r>
              <a:rPr lang="it-IT" sz="8900" dirty="0" smtClean="0">
                <a:solidFill>
                  <a:srgbClr val="FF0000"/>
                </a:solidFill>
              </a:rPr>
              <a:t> a </a:t>
            </a:r>
            <a:r>
              <a:rPr lang="it-IT" sz="8900" dirty="0" err="1" smtClean="0">
                <a:solidFill>
                  <a:srgbClr val="FF0000"/>
                </a:solidFill>
              </a:rPr>
              <a:t>new</a:t>
            </a:r>
            <a:r>
              <a:rPr lang="it-IT" sz="8900" dirty="0" smtClean="0">
                <a:solidFill>
                  <a:srgbClr val="FF0000"/>
                </a:solidFill>
              </a:rPr>
              <a:t> computer </a:t>
            </a:r>
            <a:r>
              <a:rPr lang="it-IT" sz="8900" dirty="0" err="1" smtClean="0">
                <a:solidFill>
                  <a:srgbClr val="FF0000"/>
                </a:solidFill>
              </a:rPr>
              <a:t>for</a:t>
            </a:r>
            <a:r>
              <a:rPr lang="it-IT" sz="8900" dirty="0" smtClean="0">
                <a:solidFill>
                  <a:srgbClr val="FF0000"/>
                </a:solidFill>
              </a:rPr>
              <a:t> Christmas</a:t>
            </a:r>
            <a:br>
              <a:rPr lang="it-IT" sz="8900" dirty="0" smtClean="0">
                <a:solidFill>
                  <a:srgbClr val="FF0000"/>
                </a:solidFill>
              </a:rPr>
            </a:br>
            <a:r>
              <a:rPr lang="it-IT" dirty="0" smtClean="0"/>
              <a:t/>
            </a:r>
            <a:br>
              <a:rPr lang="it-IT" dirty="0" smtClean="0"/>
            </a:b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700808"/>
            <a:ext cx="8496944" cy="3573016"/>
          </a:xfrm>
        </p:spPr>
        <p:txBody>
          <a:bodyPr>
            <a:noAutofit/>
          </a:bodyPr>
          <a:lstStyle/>
          <a:p>
            <a:r>
              <a:rPr lang="it-IT" sz="7200" dirty="0" smtClean="0">
                <a:solidFill>
                  <a:srgbClr val="FFC000"/>
                </a:solidFill>
              </a:rPr>
              <a:t>Giuseppe’s personal </a:t>
            </a:r>
            <a:r>
              <a:rPr lang="it-IT" sz="7200" dirty="0" err="1" smtClean="0">
                <a:solidFill>
                  <a:srgbClr val="FFC000"/>
                </a:solidFill>
              </a:rPr>
              <a:t>wishlist</a:t>
            </a:r>
            <a:r>
              <a:rPr lang="it-IT" sz="7200" dirty="0" smtClean="0">
                <a:solidFill>
                  <a:srgbClr val="FFC000"/>
                </a:solidFill>
              </a:rPr>
              <a:t>:</a:t>
            </a:r>
            <a:br>
              <a:rPr lang="it-IT" sz="7200" dirty="0" smtClean="0">
                <a:solidFill>
                  <a:srgbClr val="FFC000"/>
                </a:solidFill>
              </a:rPr>
            </a:br>
            <a:r>
              <a:rPr lang="it-IT" sz="7200" dirty="0" smtClean="0">
                <a:solidFill>
                  <a:srgbClr val="FFC000"/>
                </a:solidFill>
              </a:rPr>
              <a:t>I </a:t>
            </a:r>
            <a:r>
              <a:rPr lang="it-IT" sz="7200" dirty="0" err="1" smtClean="0">
                <a:solidFill>
                  <a:srgbClr val="FFC000"/>
                </a:solidFill>
              </a:rPr>
              <a:t>wish</a:t>
            </a:r>
            <a:r>
              <a:rPr lang="it-IT" sz="7200" dirty="0" smtClean="0">
                <a:solidFill>
                  <a:srgbClr val="FFC000"/>
                </a:solidFill>
              </a:rPr>
              <a:t> a new ball for </a:t>
            </a:r>
            <a:r>
              <a:rPr lang="it-IT" sz="7200" dirty="0" err="1" smtClean="0">
                <a:solidFill>
                  <a:srgbClr val="FFC000"/>
                </a:solidFill>
              </a:rPr>
              <a:t>playing</a:t>
            </a:r>
            <a:r>
              <a:rPr lang="it-IT" sz="7200" dirty="0" smtClean="0">
                <a:solidFill>
                  <a:srgbClr val="FFC000"/>
                </a:solidFill>
              </a:rPr>
              <a:t> </a:t>
            </a:r>
            <a:r>
              <a:rPr lang="it-IT" sz="7200" dirty="0" smtClean="0">
                <a:solidFill>
                  <a:srgbClr val="FFC000"/>
                </a:solidFill>
              </a:rPr>
              <a:t>basket and </a:t>
            </a:r>
            <a:r>
              <a:rPr lang="it-IT" sz="7200" dirty="0" smtClean="0">
                <a:solidFill>
                  <a:srgbClr val="FFC000"/>
                </a:solidFill>
              </a:rPr>
              <a:t>a new </a:t>
            </a:r>
            <a:r>
              <a:rPr lang="it-IT" sz="7200" dirty="0" smtClean="0">
                <a:solidFill>
                  <a:srgbClr val="FFC000"/>
                </a:solidFill>
              </a:rPr>
              <a:t>computer for Christmas.</a:t>
            </a:r>
            <a:endParaRPr lang="it-IT" sz="7200" dirty="0">
              <a:solidFill>
                <a:srgbClr val="FFC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2780928"/>
            <a:ext cx="7470648" cy="1143000"/>
          </a:xfrm>
        </p:spPr>
        <p:txBody>
          <a:bodyPr>
            <a:noAutofit/>
          </a:bodyPr>
          <a:lstStyle/>
          <a:p>
            <a:r>
              <a:rPr lang="it-IT" sz="8800" dirty="0" smtClean="0">
                <a:solidFill>
                  <a:srgbClr val="FFFF00"/>
                </a:solidFill>
              </a:rPr>
              <a:t>Mario’s personal </a:t>
            </a:r>
            <a:r>
              <a:rPr lang="it-IT" sz="8800" dirty="0" err="1" smtClean="0">
                <a:solidFill>
                  <a:srgbClr val="FFFF00"/>
                </a:solidFill>
              </a:rPr>
              <a:t>wishlist</a:t>
            </a:r>
            <a:r>
              <a:rPr lang="it-IT" sz="8800" dirty="0" smtClean="0">
                <a:solidFill>
                  <a:srgbClr val="FFFF00"/>
                </a:solidFill>
              </a:rPr>
              <a:t>:</a:t>
            </a:r>
            <a:br>
              <a:rPr lang="it-IT" sz="8800" dirty="0" smtClean="0">
                <a:solidFill>
                  <a:srgbClr val="FFFF00"/>
                </a:solidFill>
              </a:rPr>
            </a:br>
            <a:r>
              <a:rPr lang="it-IT" sz="8800" dirty="0" smtClean="0">
                <a:solidFill>
                  <a:srgbClr val="FFFF00"/>
                </a:solidFill>
              </a:rPr>
              <a:t>I </a:t>
            </a:r>
            <a:r>
              <a:rPr lang="it-IT" sz="8800" dirty="0" err="1" smtClean="0">
                <a:solidFill>
                  <a:srgbClr val="FFFF00"/>
                </a:solidFill>
              </a:rPr>
              <a:t>wish</a:t>
            </a:r>
            <a:r>
              <a:rPr lang="it-IT" sz="8800" dirty="0" smtClean="0">
                <a:solidFill>
                  <a:srgbClr val="FFFF00"/>
                </a:solidFill>
              </a:rPr>
              <a:t> a </a:t>
            </a:r>
            <a:r>
              <a:rPr lang="it-IT" sz="8800" dirty="0" err="1" smtClean="0">
                <a:solidFill>
                  <a:srgbClr val="FFFF00"/>
                </a:solidFill>
              </a:rPr>
              <a:t>new</a:t>
            </a:r>
            <a:r>
              <a:rPr lang="it-IT" sz="8800" dirty="0" smtClean="0">
                <a:solidFill>
                  <a:srgbClr val="FFFF00"/>
                </a:solidFill>
              </a:rPr>
              <a:t> computer</a:t>
            </a:r>
            <a:endParaRPr lang="it-IT" sz="8800" dirty="0">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MERRY CHRISTMAS AND A HAPPY NEW YEAR </a:t>
            </a:r>
            <a:endParaRPr lang="it-IT" dirty="0">
              <a:solidFill>
                <a:srgbClr val="FF0000"/>
              </a:solidFill>
            </a:endParaRPr>
          </a:p>
        </p:txBody>
      </p:sp>
      <p:pic>
        <p:nvPicPr>
          <p:cNvPr id="24578" name="Picture 2"/>
          <p:cNvPicPr>
            <a:picLocks noGrp="1" noChangeAspect="1" noChangeArrowheads="1"/>
          </p:cNvPicPr>
          <p:nvPr>
            <p:ph idx="1"/>
          </p:nvPr>
        </p:nvPicPr>
        <p:blipFill>
          <a:blip r:embed="rId2" cstate="print"/>
          <a:srcRect/>
          <a:stretch>
            <a:fillRect/>
          </a:stretch>
        </p:blipFill>
        <p:spPr bwMode="auto">
          <a:xfrm>
            <a:off x="2123728" y="1628800"/>
            <a:ext cx="4387552" cy="43875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332656"/>
            <a:ext cx="7470648" cy="4522832"/>
          </a:xfrm>
        </p:spPr>
        <p:txBody>
          <a:bodyPr>
            <a:normAutofit/>
          </a:bodyPr>
          <a:lstStyle/>
          <a:p>
            <a:r>
              <a:rPr lang="it-IT" sz="7200" dirty="0" smtClean="0">
                <a:solidFill>
                  <a:schemeClr val="tx1">
                    <a:lumMod val="95000"/>
                  </a:schemeClr>
                </a:solidFill>
              </a:rPr>
              <a:t>Realizzato da </a:t>
            </a:r>
            <a:r>
              <a:rPr lang="it-IT" sz="7200" dirty="0" smtClean="0">
                <a:solidFill>
                  <a:srgbClr val="FFFF00"/>
                </a:solidFill>
              </a:rPr>
              <a:t>Mario </a:t>
            </a:r>
            <a:r>
              <a:rPr lang="it-IT" sz="7200" dirty="0" err="1" smtClean="0">
                <a:solidFill>
                  <a:srgbClr val="FFFF00"/>
                </a:solidFill>
              </a:rPr>
              <a:t>Petagna</a:t>
            </a:r>
            <a:r>
              <a:rPr lang="it-IT" sz="7200" dirty="0" smtClean="0">
                <a:solidFill>
                  <a:srgbClr val="FFFF00"/>
                </a:solidFill>
              </a:rPr>
              <a:t>  </a:t>
            </a:r>
            <a:r>
              <a:rPr lang="it-IT" sz="7200" dirty="0" smtClean="0">
                <a:solidFill>
                  <a:srgbClr val="7030A0"/>
                </a:solidFill>
              </a:rPr>
              <a:t>Giuseppe Pepe  </a:t>
            </a:r>
            <a:r>
              <a:rPr lang="it-IT" sz="7200" dirty="0" smtClean="0">
                <a:solidFill>
                  <a:srgbClr val="00B0F0"/>
                </a:solidFill>
              </a:rPr>
              <a:t>Luigi </a:t>
            </a:r>
            <a:r>
              <a:rPr lang="it-IT" sz="7200" dirty="0" err="1" smtClean="0">
                <a:solidFill>
                  <a:srgbClr val="00B0F0"/>
                </a:solidFill>
              </a:rPr>
              <a:t>Santangelo</a:t>
            </a:r>
            <a:endParaRPr lang="it-IT" sz="7200" dirty="0">
              <a:solidFill>
                <a:srgbClr val="00B0F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FF00"/>
                </a:solidFill>
              </a:rPr>
              <a:t>Christmas </a:t>
            </a:r>
            <a:r>
              <a:rPr lang="it-IT" dirty="0" err="1" smtClean="0">
                <a:solidFill>
                  <a:srgbClr val="FFFF00"/>
                </a:solidFill>
              </a:rPr>
              <a:t>Greetings</a:t>
            </a:r>
            <a:endParaRPr lang="it-IT" dirty="0"/>
          </a:p>
        </p:txBody>
      </p:sp>
      <p:sp>
        <p:nvSpPr>
          <p:cNvPr id="3" name="Segnaposto contenuto 2"/>
          <p:cNvSpPr>
            <a:spLocks noGrp="1"/>
          </p:cNvSpPr>
          <p:nvPr>
            <p:ph sz="half" idx="1"/>
          </p:nvPr>
        </p:nvSpPr>
        <p:spPr/>
        <p:txBody>
          <a:bodyPr>
            <a:normAutofit fontScale="77500" lnSpcReduction="20000"/>
          </a:bodyPr>
          <a:lstStyle/>
          <a:p>
            <a:pPr>
              <a:buNone/>
            </a:pPr>
            <a:r>
              <a:rPr lang="en-US" sz="2400" dirty="0" smtClean="0">
                <a:solidFill>
                  <a:srgbClr val="00B050"/>
                </a:solidFill>
              </a:rPr>
              <a:t>     Christmas wish is the ideal way to pray for love and peace for all. Wishes can be given to anyone, whether you know a person or not. It is the way to share your feelings and happiness with all those whom you come across on this sacred occasion. You never know; you might make a lonely person smile because of your Christmas wish. The idea of Christmas wishes can go a long way in maintaining relationships and creating a bond that can only become stronger with time</a:t>
            </a:r>
            <a:r>
              <a:rPr lang="en-US" sz="2000" dirty="0" smtClean="0">
                <a:solidFill>
                  <a:srgbClr val="00B050"/>
                </a:solidFill>
              </a:rPr>
              <a:t>. </a:t>
            </a:r>
            <a:endParaRPr lang="it-IT" dirty="0"/>
          </a:p>
        </p:txBody>
      </p:sp>
      <p:pic>
        <p:nvPicPr>
          <p:cNvPr id="2050" name="Picture 2"/>
          <p:cNvPicPr>
            <a:picLocks noGrp="1" noChangeAspect="1" noChangeArrowheads="1"/>
          </p:cNvPicPr>
          <p:nvPr>
            <p:ph sz="half" idx="2"/>
          </p:nvPr>
        </p:nvPicPr>
        <p:blipFill>
          <a:blip r:embed="rId2" cstate="print"/>
          <a:srcRect/>
          <a:stretch>
            <a:fillRect/>
          </a:stretch>
        </p:blipFill>
        <p:spPr bwMode="auto">
          <a:xfrm>
            <a:off x="4355976" y="1628800"/>
            <a:ext cx="4161656" cy="4536504"/>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7030A0"/>
                </a:solidFill>
              </a:rPr>
              <a:t>English Christmas </a:t>
            </a:r>
            <a:r>
              <a:rPr lang="it-IT" dirty="0" err="1" smtClean="0">
                <a:solidFill>
                  <a:srgbClr val="7030A0"/>
                </a:solidFill>
              </a:rPr>
              <a:t>traditions</a:t>
            </a:r>
            <a:endParaRPr lang="it-IT" dirty="0">
              <a:solidFill>
                <a:srgbClr val="7030A0"/>
              </a:solidFill>
            </a:endParaRPr>
          </a:p>
        </p:txBody>
      </p:sp>
      <p:sp>
        <p:nvSpPr>
          <p:cNvPr id="3" name="Segnaposto contenuto 2"/>
          <p:cNvSpPr>
            <a:spLocks noGrp="1"/>
          </p:cNvSpPr>
          <p:nvPr>
            <p:ph sz="half" idx="1"/>
          </p:nvPr>
        </p:nvSpPr>
        <p:spPr/>
        <p:txBody>
          <a:bodyPr>
            <a:noAutofit/>
          </a:bodyPr>
          <a:lstStyle/>
          <a:p>
            <a:r>
              <a:rPr lang="en-US" sz="1400" dirty="0" smtClean="0">
                <a:solidFill>
                  <a:srgbClr val="FFFF00"/>
                </a:solidFill>
              </a:rPr>
              <a:t>. The celebrations are always expected from large and small. Santa Claus (Father Christmas) is represented according to tradition, that is, as a sweet old man with long white beard wearing shoes of a vivid red, fur-trimmed white</a:t>
            </a:r>
            <a:r>
              <a:rPr lang="en-US" sz="1400" smtClean="0">
                <a:solidFill>
                  <a:srgbClr val="FFFF00"/>
                </a:solidFill>
              </a:rPr>
              <a:t>.  </a:t>
            </a:r>
            <a:r>
              <a:rPr lang="en-US" sz="1400" dirty="0" smtClean="0">
                <a:solidFill>
                  <a:srgbClr val="FFFF00"/>
                </a:solidFill>
              </a:rPr>
              <a:t>Christmas traditions do not come off much from those of other countries. For children birth begins as early as November when they start to write the list of gifts they want to receive and shops decorate the windows with Christmas themes. From December you start to open the advent calendar and two weeks before Christmas you start to decorate the house and the tree, which is adorned with lights and bows. On Christmas Eve, children hang stockings for Father Christmas and to thank him for the gifts they leave a glass of milk and a sweet (mince pie)</a:t>
            </a:r>
            <a:endParaRPr lang="it-IT" sz="1400" dirty="0">
              <a:solidFill>
                <a:srgbClr val="FFFF00"/>
              </a:solidFill>
            </a:endParaRPr>
          </a:p>
        </p:txBody>
      </p:sp>
      <p:pic>
        <p:nvPicPr>
          <p:cNvPr id="3074" name="Picture 2"/>
          <p:cNvPicPr>
            <a:picLocks noGrp="1" noChangeAspect="1" noChangeArrowheads="1"/>
          </p:cNvPicPr>
          <p:nvPr>
            <p:ph sz="half" idx="2"/>
          </p:nvPr>
        </p:nvPicPr>
        <p:blipFill>
          <a:blip r:embed="rId2" cstate="print"/>
          <a:srcRect/>
          <a:stretch>
            <a:fillRect/>
          </a:stretch>
        </p:blipFill>
        <p:spPr bwMode="auto">
          <a:xfrm>
            <a:off x="4427984" y="1628800"/>
            <a:ext cx="4176464" cy="4742656"/>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Famous</a:t>
            </a:r>
            <a:r>
              <a:rPr lang="it-IT" dirty="0" smtClean="0"/>
              <a:t> </a:t>
            </a:r>
            <a:r>
              <a:rPr lang="it-IT" dirty="0" err="1" smtClean="0"/>
              <a:t>sentences</a:t>
            </a:r>
            <a:endParaRPr lang="it-IT" dirty="0"/>
          </a:p>
        </p:txBody>
      </p:sp>
      <p:sp>
        <p:nvSpPr>
          <p:cNvPr id="3" name="Segnaposto contenuto 2"/>
          <p:cNvSpPr>
            <a:spLocks noGrp="1"/>
          </p:cNvSpPr>
          <p:nvPr>
            <p:ph sz="half" idx="1"/>
          </p:nvPr>
        </p:nvSpPr>
        <p:spPr>
          <a:xfrm>
            <a:off x="539552" y="1412776"/>
            <a:ext cx="3657600" cy="4525963"/>
          </a:xfrm>
        </p:spPr>
        <p:txBody>
          <a:bodyPr>
            <a:normAutofit fontScale="92500" lnSpcReduction="20000"/>
          </a:bodyPr>
          <a:lstStyle/>
          <a:p>
            <a:pPr>
              <a:buNone/>
            </a:pPr>
            <a:r>
              <a:rPr lang="en-US" dirty="0" smtClean="0"/>
              <a:t>    </a:t>
            </a:r>
            <a:r>
              <a:rPr lang="en-US" sz="3000" dirty="0" smtClean="0">
                <a:solidFill>
                  <a:srgbClr val="FF0000"/>
                </a:solidFill>
              </a:rPr>
              <a:t>Christmas is the season for kindling the fire of hospitality in the hall, the genial flame of charity in the heart. ~Washington Irving</a:t>
            </a:r>
          </a:p>
          <a:p>
            <a:pPr>
              <a:buNone/>
            </a:pPr>
            <a:r>
              <a:rPr lang="en-US" sz="3000" dirty="0" smtClean="0">
                <a:solidFill>
                  <a:srgbClr val="FF0000"/>
                </a:solidFill>
              </a:rPr>
              <a:t>It is Christmas in the heart that puts Christmas in the air. ~W.T. Ellis</a:t>
            </a:r>
            <a:endParaRPr lang="it-IT" sz="3000" dirty="0">
              <a:solidFill>
                <a:srgbClr val="FF0000"/>
              </a:solidFill>
            </a:endParaRPr>
          </a:p>
        </p:txBody>
      </p:sp>
      <p:pic>
        <p:nvPicPr>
          <p:cNvPr id="4098" name="Picture 2"/>
          <p:cNvPicPr>
            <a:picLocks noGrp="1" noChangeAspect="1" noChangeArrowheads="1"/>
          </p:cNvPicPr>
          <p:nvPr>
            <p:ph sz="half" idx="2"/>
          </p:nvPr>
        </p:nvPicPr>
        <p:blipFill>
          <a:blip r:embed="rId2" cstate="print"/>
          <a:srcRect/>
          <a:stretch>
            <a:fillRect/>
          </a:stretch>
        </p:blipFill>
        <p:spPr bwMode="auto">
          <a:xfrm>
            <a:off x="4716016" y="1772816"/>
            <a:ext cx="3780085" cy="39604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70C0"/>
                </a:solidFill>
              </a:rPr>
              <a:t>English </a:t>
            </a:r>
            <a:r>
              <a:rPr lang="it-IT" dirty="0" smtClean="0">
                <a:solidFill>
                  <a:srgbClr val="0070C0"/>
                </a:solidFill>
              </a:rPr>
              <a:t>Christmas </a:t>
            </a:r>
            <a:r>
              <a:rPr lang="it-IT" dirty="0" err="1" smtClean="0">
                <a:solidFill>
                  <a:srgbClr val="0070C0"/>
                </a:solidFill>
              </a:rPr>
              <a:t>sweets</a:t>
            </a:r>
            <a:endParaRPr lang="it-IT" dirty="0">
              <a:solidFill>
                <a:srgbClr val="0070C0"/>
              </a:solidFill>
            </a:endParaRPr>
          </a:p>
        </p:txBody>
      </p:sp>
      <p:pic>
        <p:nvPicPr>
          <p:cNvPr id="5122" name="Picture 2"/>
          <p:cNvPicPr>
            <a:picLocks noGrp="1" noChangeAspect="1" noChangeArrowheads="1"/>
          </p:cNvPicPr>
          <p:nvPr>
            <p:ph sz="half" idx="1"/>
          </p:nvPr>
        </p:nvPicPr>
        <p:blipFill>
          <a:blip r:embed="rId2" cstate="print"/>
          <a:srcRect/>
          <a:stretch>
            <a:fillRect/>
          </a:stretch>
        </p:blipFill>
        <p:spPr bwMode="auto">
          <a:xfrm>
            <a:off x="323528" y="1844824"/>
            <a:ext cx="4227929" cy="3888432"/>
          </a:xfrm>
          <a:prstGeom prst="rect">
            <a:avLst/>
          </a:prstGeom>
          <a:noFill/>
          <a:ln w="9525">
            <a:noFill/>
            <a:miter lim="800000"/>
            <a:headEnd/>
            <a:tailEnd/>
          </a:ln>
        </p:spPr>
      </p:pic>
      <p:pic>
        <p:nvPicPr>
          <p:cNvPr id="5123" name="Picture 3"/>
          <p:cNvPicPr>
            <a:picLocks noGrp="1" noChangeAspect="1" noChangeArrowheads="1"/>
          </p:cNvPicPr>
          <p:nvPr>
            <p:ph sz="half" idx="2"/>
          </p:nvPr>
        </p:nvPicPr>
        <p:blipFill>
          <a:blip r:embed="rId3" cstate="print"/>
          <a:srcRect/>
          <a:stretch>
            <a:fillRect/>
          </a:stretch>
        </p:blipFill>
        <p:spPr bwMode="auto">
          <a:xfrm>
            <a:off x="5436096" y="2636912"/>
            <a:ext cx="2875384" cy="2731368"/>
          </a:xfrm>
          <a:prstGeom prst="rect">
            <a:avLst/>
          </a:prstGeom>
          <a:noFill/>
          <a:ln w="9525">
            <a:noFill/>
            <a:miter lim="800000"/>
            <a:headEnd/>
            <a:tailEnd/>
          </a:ln>
        </p:spPr>
      </p:pic>
    </p:spTree>
  </p:cSld>
  <p:clrMapOvr>
    <a:masterClrMapping/>
  </p:clrMapOvr>
  <p:transition spd="slow">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3284984"/>
            <a:ext cx="7470648" cy="1143000"/>
          </a:xfrm>
        </p:spPr>
        <p:txBody>
          <a:bodyPr>
            <a:normAutofit fontScale="90000"/>
          </a:bodyPr>
          <a:lstStyle/>
          <a:p>
            <a:r>
              <a:rPr lang="en-US" sz="2200" dirty="0" smtClean="0"/>
              <a:t/>
            </a:r>
            <a:br>
              <a:rPr lang="en-US" sz="2200" dirty="0" smtClean="0"/>
            </a:br>
            <a:r>
              <a:rPr lang="en-US" sz="2200" dirty="0" smtClean="0">
                <a:solidFill>
                  <a:srgbClr val="00B0F0"/>
                </a:solidFill>
              </a:rPr>
              <a:t>Hugh Grant wants a Terry's Chocolate Orange for Christmas and Claudia </a:t>
            </a:r>
            <a:r>
              <a:rPr lang="en-US" sz="2200" dirty="0" err="1" smtClean="0">
                <a:solidFill>
                  <a:srgbClr val="00B0F0"/>
                </a:solidFill>
              </a:rPr>
              <a:t>Schiffer</a:t>
            </a:r>
            <a:r>
              <a:rPr lang="en-US" sz="2200" dirty="0" smtClean="0">
                <a:solidFill>
                  <a:srgbClr val="00B0F0"/>
                </a:solidFill>
              </a:rPr>
              <a:t> would like a male tortoise and trainers. </a:t>
            </a:r>
            <a:r>
              <a:rPr lang="it-IT" sz="2200" dirty="0" smtClean="0">
                <a:solidFill>
                  <a:srgbClr val="00B0F0"/>
                </a:solidFill>
              </a:rPr>
              <a:t/>
            </a:r>
            <a:br>
              <a:rPr lang="it-IT" sz="2200" dirty="0" smtClean="0">
                <a:solidFill>
                  <a:srgbClr val="00B0F0"/>
                </a:solidFill>
              </a:rPr>
            </a:br>
            <a:r>
              <a:rPr lang="en-US" sz="2200" dirty="0" err="1" smtClean="0">
                <a:solidFill>
                  <a:srgbClr val="00B0F0"/>
                </a:solidFill>
              </a:rPr>
              <a:t>Schiffer</a:t>
            </a:r>
            <a:r>
              <a:rPr lang="en-US" sz="2200" dirty="0" smtClean="0">
                <a:solidFill>
                  <a:srgbClr val="00B0F0"/>
                </a:solidFill>
              </a:rPr>
              <a:t> and Grant revealed their Christmas gift wish lists for the annual Christmas Stocking Auction held Dec. 3 and organized by Macmillan Cancer Relief. "Dream stockings" full of gifts based on the celebrity gift wish lists were offered for auction.</a:t>
            </a:r>
            <a:r>
              <a:rPr lang="it-IT" sz="2200" dirty="0" smtClean="0">
                <a:solidFill>
                  <a:srgbClr val="00B0F0"/>
                </a:solidFill>
              </a:rPr>
              <a:t/>
            </a:r>
            <a:br>
              <a:rPr lang="it-IT" sz="2200" dirty="0" smtClean="0">
                <a:solidFill>
                  <a:srgbClr val="00B0F0"/>
                </a:solidFill>
              </a:rPr>
            </a:br>
            <a:r>
              <a:rPr lang="en-US" sz="2200" dirty="0" err="1" smtClean="0">
                <a:solidFill>
                  <a:srgbClr val="00B0F0"/>
                </a:solidFill>
              </a:rPr>
              <a:t>Schiffer</a:t>
            </a:r>
            <a:r>
              <a:rPr lang="en-US" sz="2200" dirty="0" smtClean="0">
                <a:solidFill>
                  <a:srgbClr val="00B0F0"/>
                </a:solidFill>
              </a:rPr>
              <a:t> also wants a book about yoga, a box of After Eight chocolates, a bottle of red wine and Agent Provocateur underwear, reports the Daily Mail.</a:t>
            </a:r>
            <a:r>
              <a:rPr lang="it-IT" sz="2200" dirty="0" smtClean="0">
                <a:solidFill>
                  <a:srgbClr val="00B0F0"/>
                </a:solidFill>
              </a:rPr>
              <a:t/>
            </a:r>
            <a:br>
              <a:rPr lang="it-IT" sz="2200" dirty="0" smtClean="0">
                <a:solidFill>
                  <a:srgbClr val="00B0F0"/>
                </a:solidFill>
              </a:rPr>
            </a:br>
            <a:r>
              <a:rPr lang="en-US" sz="2200" dirty="0" smtClean="0">
                <a:solidFill>
                  <a:srgbClr val="00B0F0"/>
                </a:solidFill>
              </a:rPr>
              <a:t>Grant would also like a Richard James shirt, Gucci sunglasses, three pairs of black </a:t>
            </a:r>
            <a:r>
              <a:rPr lang="en-US" sz="2200" dirty="0" err="1" smtClean="0">
                <a:solidFill>
                  <a:srgbClr val="00B0F0"/>
                </a:solidFill>
              </a:rPr>
              <a:t>Pantherella</a:t>
            </a:r>
            <a:r>
              <a:rPr lang="en-US" sz="2200" dirty="0" smtClean="0">
                <a:solidFill>
                  <a:srgbClr val="00B0F0"/>
                </a:solidFill>
              </a:rPr>
              <a:t> socks, and Adidas trainers</a:t>
            </a:r>
            <a:r>
              <a:rPr lang="it-IT" sz="2200" dirty="0" smtClean="0">
                <a:solidFill>
                  <a:srgbClr val="00B0F0"/>
                </a:solidFill>
              </a:rPr>
              <a:t/>
            </a:r>
            <a:br>
              <a:rPr lang="it-IT" sz="2200" dirty="0" smtClean="0">
                <a:solidFill>
                  <a:srgbClr val="00B0F0"/>
                </a:solidFill>
              </a:rPr>
            </a:br>
            <a:r>
              <a:rPr lang="en-US" sz="2200" dirty="0" smtClean="0">
                <a:solidFill>
                  <a:srgbClr val="00B0F0"/>
                </a:solidFill>
              </a:rPr>
              <a:t>Hugh Laurie wants a Steinway concert grand piano, a Triumph 955i motorcycle, and a 30-foot yacht, reports the Daily Mail.</a:t>
            </a:r>
            <a:r>
              <a:rPr lang="it-IT" sz="2200" dirty="0" smtClean="0">
                <a:solidFill>
                  <a:srgbClr val="00B0F0"/>
                </a:solidFill>
              </a:rPr>
              <a:t/>
            </a:r>
            <a:br>
              <a:rPr lang="it-IT" sz="2200" dirty="0" smtClean="0">
                <a:solidFill>
                  <a:srgbClr val="00B0F0"/>
                </a:solidFill>
              </a:rPr>
            </a:br>
            <a:r>
              <a:rPr lang="en-US" sz="2200" dirty="0" smtClean="0">
                <a:solidFill>
                  <a:srgbClr val="00B0F0"/>
                </a:solidFill>
              </a:rPr>
              <a:t>Scarlett Johansson says her Christmas gift wish list includes four more years for President Obama. “I hope 2012 brings a re-election for President Obama,” Johansson told Hollywood Life.</a:t>
            </a:r>
            <a:r>
              <a:rPr lang="it-IT" dirty="0" smtClean="0"/>
              <a:t/>
            </a:r>
            <a:br>
              <a:rPr lang="it-IT" dirty="0" smtClean="0"/>
            </a:br>
            <a:endParaRPr lang="it-IT" dirty="0"/>
          </a:p>
        </p:txBody>
      </p:sp>
      <p:sp>
        <p:nvSpPr>
          <p:cNvPr id="6145" name="Rectangle 1"/>
          <p:cNvSpPr>
            <a:spLocks noChangeArrowheads="1"/>
          </p:cNvSpPr>
          <p:nvPr/>
        </p:nvSpPr>
        <p:spPr bwMode="auto">
          <a:xfrm>
            <a:off x="683568" y="836712"/>
            <a:ext cx="5848076"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B050"/>
                </a:solidFill>
                <a:effectLst/>
                <a:latin typeface="Georgia" pitchFamily="18" charset="0"/>
                <a:ea typeface="Calibri" pitchFamily="34" charset="0"/>
                <a:cs typeface="Arial" pitchFamily="34" charset="0"/>
              </a:rPr>
              <a:t>Celebrities reveal Christmas gift wish lists</a:t>
            </a:r>
            <a:endParaRPr kumimoji="0" lang="en-US" sz="1800" b="0" i="0" u="none" strike="noStrike" cap="none" normalizeH="0" baseline="0" dirty="0" smtClean="0">
              <a:ln>
                <a:noFill/>
              </a:ln>
              <a:solidFill>
                <a:srgbClr val="00B050"/>
              </a:solidFill>
              <a:effectLst/>
              <a:latin typeface="Arial" pitchFamily="34" charset="0"/>
              <a:cs typeface="Arial" pitchFamily="34" charset="0"/>
            </a:endParaRPr>
          </a:p>
        </p:txBody>
      </p:sp>
    </p:spTree>
  </p:cSld>
  <p:clrMapOvr>
    <a:masterClrMapping/>
  </p:clrMapOvr>
  <p:transition spd="slow">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FF0000"/>
                </a:solidFill>
              </a:rPr>
              <a:t>Christmas </a:t>
            </a:r>
            <a:r>
              <a:rPr lang="it-IT" b="1" dirty="0" err="1" smtClean="0">
                <a:solidFill>
                  <a:srgbClr val="FF0000"/>
                </a:solidFill>
              </a:rPr>
              <a:t>Wishes</a:t>
            </a:r>
            <a:r>
              <a:rPr lang="it-IT" b="1" dirty="0" smtClean="0">
                <a:solidFill>
                  <a:srgbClr val="FF0000"/>
                </a:solidFill>
              </a:rPr>
              <a:t>:</a:t>
            </a:r>
            <a:br>
              <a:rPr lang="it-IT" b="1" dirty="0" smtClean="0">
                <a:solidFill>
                  <a:srgbClr val="FF0000"/>
                </a:solidFill>
              </a:rPr>
            </a:br>
            <a:r>
              <a:rPr lang="it-IT" b="1" dirty="0" err="1" smtClean="0">
                <a:solidFill>
                  <a:srgbClr val="FF0000"/>
                </a:solidFill>
              </a:rPr>
              <a:t>Wishes</a:t>
            </a:r>
            <a:r>
              <a:rPr lang="it-IT" b="1" dirty="0" smtClean="0">
                <a:solidFill>
                  <a:srgbClr val="FF0000"/>
                </a:solidFill>
              </a:rPr>
              <a:t> </a:t>
            </a:r>
            <a:r>
              <a:rPr lang="it-IT" b="1" dirty="0" err="1" smtClean="0">
                <a:solidFill>
                  <a:srgbClr val="FF0000"/>
                </a:solidFill>
              </a:rPr>
              <a:t>for</a:t>
            </a:r>
            <a:r>
              <a:rPr lang="it-IT" b="1" dirty="0" smtClean="0">
                <a:solidFill>
                  <a:srgbClr val="FF0000"/>
                </a:solidFill>
              </a:rPr>
              <a:t> Christmas</a:t>
            </a:r>
            <a:r>
              <a:rPr lang="it-IT" dirty="0" smtClean="0"/>
              <a:t/>
            </a:r>
            <a:br>
              <a:rPr lang="it-IT" dirty="0" smtClean="0"/>
            </a:br>
            <a:endParaRPr lang="it-IT" dirty="0"/>
          </a:p>
        </p:txBody>
      </p:sp>
      <p:sp>
        <p:nvSpPr>
          <p:cNvPr id="3" name="Segnaposto contenuto 2"/>
          <p:cNvSpPr>
            <a:spLocks noGrp="1"/>
          </p:cNvSpPr>
          <p:nvPr>
            <p:ph sz="half" idx="1"/>
          </p:nvPr>
        </p:nvSpPr>
        <p:spPr/>
        <p:txBody>
          <a:bodyPr>
            <a:normAutofit fontScale="55000" lnSpcReduction="20000"/>
          </a:bodyPr>
          <a:lstStyle/>
          <a:p>
            <a:pPr lvl="0"/>
            <a:r>
              <a:rPr lang="en-US" sz="2900" dirty="0" smtClean="0">
                <a:solidFill>
                  <a:srgbClr val="00B050"/>
                </a:solidFill>
              </a:rPr>
              <a:t>Wish you a Merry Christmas and may this festival bring abundant joy and happiness in your life! </a:t>
            </a:r>
            <a:endParaRPr lang="it-IT" sz="2900" dirty="0" smtClean="0">
              <a:solidFill>
                <a:srgbClr val="00B050"/>
              </a:solidFill>
            </a:endParaRPr>
          </a:p>
          <a:p>
            <a:pPr lvl="0"/>
            <a:r>
              <a:rPr lang="en-US" sz="2900" dirty="0" smtClean="0">
                <a:solidFill>
                  <a:srgbClr val="00B050"/>
                </a:solidFill>
              </a:rPr>
              <a:t>May this Christmas be so special that you never ever feel lonely again and be surrounded by loved ones throughout! </a:t>
            </a:r>
            <a:endParaRPr lang="it-IT" sz="2900" dirty="0" smtClean="0">
              <a:solidFill>
                <a:srgbClr val="00B050"/>
              </a:solidFill>
            </a:endParaRPr>
          </a:p>
          <a:p>
            <a:pPr lvl="0"/>
            <a:r>
              <a:rPr lang="en-US" sz="2900" dirty="0" smtClean="0">
                <a:solidFill>
                  <a:srgbClr val="00B050"/>
                </a:solidFill>
              </a:rPr>
              <a:t>You are special, you are unique; may your Christmas be also as special and unique as you are! </a:t>
            </a:r>
            <a:r>
              <a:rPr lang="it-IT" sz="2900" dirty="0" err="1" smtClean="0">
                <a:solidFill>
                  <a:srgbClr val="00B050"/>
                </a:solidFill>
              </a:rPr>
              <a:t>Merry</a:t>
            </a:r>
            <a:r>
              <a:rPr lang="it-IT" sz="2900" dirty="0" smtClean="0">
                <a:solidFill>
                  <a:srgbClr val="00B050"/>
                </a:solidFill>
              </a:rPr>
              <a:t> Christmas! </a:t>
            </a:r>
          </a:p>
          <a:p>
            <a:pPr lvl="0"/>
            <a:r>
              <a:rPr lang="en-US" sz="2900" dirty="0" smtClean="0">
                <a:solidFill>
                  <a:srgbClr val="00B050"/>
                </a:solidFill>
              </a:rPr>
              <a:t>Here's wishing you all the joys of the season. Wish you and your family a Merry Christmas! </a:t>
            </a:r>
            <a:endParaRPr lang="it-IT" sz="2900" dirty="0" smtClean="0">
              <a:solidFill>
                <a:srgbClr val="00B050"/>
              </a:solidFill>
            </a:endParaRPr>
          </a:p>
          <a:p>
            <a:pPr lvl="0"/>
            <a:r>
              <a:rPr lang="en-US" sz="2900" dirty="0" smtClean="0">
                <a:solidFill>
                  <a:srgbClr val="00B050"/>
                </a:solidFill>
              </a:rPr>
              <a:t>May joy and happiness snow on you, may the bells jingle for you and may Santa be extra good to you! </a:t>
            </a:r>
            <a:r>
              <a:rPr lang="it-IT" sz="2900" dirty="0" err="1" smtClean="0">
                <a:solidFill>
                  <a:srgbClr val="00B050"/>
                </a:solidFill>
              </a:rPr>
              <a:t>Merry</a:t>
            </a:r>
            <a:r>
              <a:rPr lang="it-IT" sz="2900" dirty="0" smtClean="0">
                <a:solidFill>
                  <a:srgbClr val="00B050"/>
                </a:solidFill>
              </a:rPr>
              <a:t> Christmas! </a:t>
            </a:r>
          </a:p>
          <a:p>
            <a:pPr lvl="0"/>
            <a:endParaRPr lang="it-IT" dirty="0"/>
          </a:p>
        </p:txBody>
      </p:sp>
      <p:pic>
        <p:nvPicPr>
          <p:cNvPr id="21506" name="Picture 2"/>
          <p:cNvPicPr>
            <a:picLocks noGrp="1" noChangeAspect="1" noChangeArrowheads="1"/>
          </p:cNvPicPr>
          <p:nvPr>
            <p:ph sz="half" idx="2"/>
          </p:nvPr>
        </p:nvPicPr>
        <p:blipFill>
          <a:blip r:embed="rId2" cstate="print"/>
          <a:srcRect/>
          <a:stretch>
            <a:fillRect/>
          </a:stretch>
        </p:blipFill>
        <p:spPr bwMode="auto">
          <a:xfrm>
            <a:off x="4427984" y="1628800"/>
            <a:ext cx="3938736" cy="4658816"/>
          </a:xfrm>
          <a:prstGeom prst="rect">
            <a:avLst/>
          </a:prstGeom>
          <a:noFill/>
          <a:ln w="9525">
            <a:noFill/>
            <a:miter lim="800000"/>
            <a:headEnd/>
            <a:tailEnd/>
          </a:ln>
        </p:spPr>
      </p:pic>
    </p:spTree>
  </p:cSld>
  <p:clrMapOvr>
    <a:masterClrMapping/>
  </p:clrMapOvr>
  <p:transition spd="slow">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B050"/>
                </a:solidFill>
              </a:rPr>
              <a:t>Christmas </a:t>
            </a:r>
            <a:r>
              <a:rPr lang="it-IT" dirty="0" err="1" smtClean="0">
                <a:solidFill>
                  <a:srgbClr val="00B050"/>
                </a:solidFill>
              </a:rPr>
              <a:t>tree</a:t>
            </a:r>
            <a:endParaRPr lang="it-IT" dirty="0">
              <a:solidFill>
                <a:srgbClr val="00B050"/>
              </a:solidFill>
            </a:endParaRPr>
          </a:p>
        </p:txBody>
      </p:sp>
      <p:sp>
        <p:nvSpPr>
          <p:cNvPr id="3" name="Segnaposto contenuto 2"/>
          <p:cNvSpPr>
            <a:spLocks noGrp="1"/>
          </p:cNvSpPr>
          <p:nvPr>
            <p:ph sz="half" idx="1"/>
          </p:nvPr>
        </p:nvSpPr>
        <p:spPr/>
        <p:txBody>
          <a:bodyPr>
            <a:normAutofit fontScale="85000" lnSpcReduction="20000"/>
          </a:bodyPr>
          <a:lstStyle/>
          <a:p>
            <a:pPr>
              <a:buNone/>
            </a:pPr>
            <a:r>
              <a:rPr lang="en-US" dirty="0" smtClean="0">
                <a:solidFill>
                  <a:srgbClr val="FF0000"/>
                </a:solidFill>
              </a:rPr>
              <a:t>     The Christmas tree became popular with the husband of Queen Victoria, Albert, who put a tree as a decoration for celebrations in Windsor Castle in 1840. Since 1947 every year Norway gives Great Britain a large Christmas tree that is placed in Trafalgar Square in memory of the Anglo-Norwegian cooperation during the Second World War.</a:t>
            </a:r>
            <a:endParaRPr lang="it-IT" dirty="0">
              <a:solidFill>
                <a:srgbClr val="FF0000"/>
              </a:solidFill>
            </a:endParaRPr>
          </a:p>
        </p:txBody>
      </p:sp>
      <p:pic>
        <p:nvPicPr>
          <p:cNvPr id="22530" name="Picture 2"/>
          <p:cNvPicPr>
            <a:picLocks noGrp="1" noChangeAspect="1" noChangeArrowheads="1"/>
          </p:cNvPicPr>
          <p:nvPr>
            <p:ph sz="half" idx="2"/>
          </p:nvPr>
        </p:nvPicPr>
        <p:blipFill>
          <a:blip r:embed="rId2" cstate="print"/>
          <a:srcRect/>
          <a:stretch>
            <a:fillRect/>
          </a:stretch>
        </p:blipFill>
        <p:spPr bwMode="auto">
          <a:xfrm>
            <a:off x="4211960" y="1844824"/>
            <a:ext cx="4459560" cy="4459560"/>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92D050"/>
                </a:solidFill>
              </a:rPr>
              <a:t>The </a:t>
            </a:r>
            <a:r>
              <a:rPr lang="it-IT" dirty="0" err="1" smtClean="0">
                <a:solidFill>
                  <a:srgbClr val="92D050"/>
                </a:solidFill>
              </a:rPr>
              <a:t>famous</a:t>
            </a:r>
            <a:r>
              <a:rPr lang="it-IT" dirty="0" smtClean="0">
                <a:solidFill>
                  <a:srgbClr val="92D050"/>
                </a:solidFill>
              </a:rPr>
              <a:t> </a:t>
            </a:r>
            <a:r>
              <a:rPr lang="it-IT" dirty="0" err="1" smtClean="0">
                <a:solidFill>
                  <a:srgbClr val="92D050"/>
                </a:solidFill>
              </a:rPr>
              <a:t>song</a:t>
            </a:r>
            <a:r>
              <a:rPr lang="it-IT" dirty="0" smtClean="0">
                <a:solidFill>
                  <a:srgbClr val="92D050"/>
                </a:solidFill>
              </a:rPr>
              <a:t> are:</a:t>
            </a:r>
            <a:endParaRPr lang="it-IT" dirty="0">
              <a:solidFill>
                <a:srgbClr val="92D050"/>
              </a:solidFill>
            </a:endParaRPr>
          </a:p>
        </p:txBody>
      </p:sp>
      <p:sp>
        <p:nvSpPr>
          <p:cNvPr id="3" name="Segnaposto contenuto 2"/>
          <p:cNvSpPr>
            <a:spLocks noGrp="1"/>
          </p:cNvSpPr>
          <p:nvPr>
            <p:ph sz="half" idx="1"/>
          </p:nvPr>
        </p:nvSpPr>
        <p:spPr/>
        <p:txBody>
          <a:bodyPr>
            <a:noAutofit/>
          </a:bodyPr>
          <a:lstStyle/>
          <a:p>
            <a:pPr>
              <a:buNone/>
            </a:pPr>
            <a:r>
              <a:rPr lang="it-IT" sz="3200" dirty="0" smtClean="0">
                <a:solidFill>
                  <a:srgbClr val="FFC000"/>
                </a:solidFill>
              </a:rPr>
              <a:t>    </a:t>
            </a:r>
            <a:r>
              <a:rPr lang="it-IT" sz="3200" dirty="0" err="1" smtClean="0">
                <a:solidFill>
                  <a:srgbClr val="FFC000"/>
                </a:solidFill>
              </a:rPr>
              <a:t>We</a:t>
            </a:r>
            <a:r>
              <a:rPr lang="it-IT" sz="3200" dirty="0" smtClean="0">
                <a:solidFill>
                  <a:srgbClr val="FFC000"/>
                </a:solidFill>
              </a:rPr>
              <a:t> </a:t>
            </a:r>
            <a:r>
              <a:rPr lang="it-IT" sz="3200" dirty="0" err="1" smtClean="0">
                <a:solidFill>
                  <a:srgbClr val="FFC000"/>
                </a:solidFill>
              </a:rPr>
              <a:t>wish</a:t>
            </a:r>
            <a:r>
              <a:rPr lang="it-IT" sz="3200" dirty="0" smtClean="0">
                <a:solidFill>
                  <a:srgbClr val="FFC000"/>
                </a:solidFill>
              </a:rPr>
              <a:t> </a:t>
            </a:r>
            <a:r>
              <a:rPr lang="it-IT" sz="3200" dirty="0" err="1" smtClean="0">
                <a:solidFill>
                  <a:srgbClr val="FFC000"/>
                </a:solidFill>
              </a:rPr>
              <a:t>you</a:t>
            </a:r>
            <a:r>
              <a:rPr lang="it-IT" sz="3200" dirty="0" smtClean="0">
                <a:solidFill>
                  <a:srgbClr val="FFC000"/>
                </a:solidFill>
              </a:rPr>
              <a:t> a </a:t>
            </a:r>
            <a:r>
              <a:rPr lang="it-IT" sz="3200" dirty="0" err="1" smtClean="0">
                <a:solidFill>
                  <a:srgbClr val="FFC000"/>
                </a:solidFill>
              </a:rPr>
              <a:t>Merry</a:t>
            </a:r>
            <a:r>
              <a:rPr lang="it-IT" sz="3200" dirty="0" smtClean="0">
                <a:solidFill>
                  <a:srgbClr val="FFC000"/>
                </a:solidFill>
              </a:rPr>
              <a:t> Christmas;</a:t>
            </a:r>
          </a:p>
          <a:p>
            <a:pPr>
              <a:buNone/>
            </a:pPr>
            <a:r>
              <a:rPr lang="it-IT" sz="3200" dirty="0" smtClean="0">
                <a:solidFill>
                  <a:srgbClr val="FFC000"/>
                </a:solidFill>
              </a:rPr>
              <a:t>    </a:t>
            </a:r>
            <a:r>
              <a:rPr lang="it-IT" sz="3200" dirty="0" err="1" smtClean="0">
                <a:solidFill>
                  <a:srgbClr val="FFC000"/>
                </a:solidFill>
              </a:rPr>
              <a:t>Merry</a:t>
            </a:r>
            <a:r>
              <a:rPr lang="it-IT" sz="3200" dirty="0" smtClean="0">
                <a:solidFill>
                  <a:srgbClr val="FFC000"/>
                </a:solidFill>
              </a:rPr>
              <a:t> Christmas;</a:t>
            </a:r>
          </a:p>
          <a:p>
            <a:pPr>
              <a:buNone/>
            </a:pPr>
            <a:r>
              <a:rPr lang="it-IT" sz="3200" dirty="0" smtClean="0">
                <a:solidFill>
                  <a:srgbClr val="FFC000"/>
                </a:solidFill>
              </a:rPr>
              <a:t>    White Christmas;</a:t>
            </a:r>
          </a:p>
          <a:p>
            <a:pPr>
              <a:buNone/>
            </a:pPr>
            <a:r>
              <a:rPr lang="it-IT" sz="3200" dirty="0" smtClean="0">
                <a:solidFill>
                  <a:srgbClr val="FFC000"/>
                </a:solidFill>
              </a:rPr>
              <a:t>    </a:t>
            </a:r>
            <a:r>
              <a:rPr lang="it-IT" sz="3200" dirty="0" err="1" smtClean="0">
                <a:solidFill>
                  <a:srgbClr val="FFC000"/>
                </a:solidFill>
              </a:rPr>
              <a:t>One</a:t>
            </a:r>
            <a:r>
              <a:rPr lang="it-IT" sz="3200" dirty="0" smtClean="0">
                <a:solidFill>
                  <a:srgbClr val="FFC000"/>
                </a:solidFill>
              </a:rPr>
              <a:t> </a:t>
            </a:r>
            <a:r>
              <a:rPr lang="it-IT" sz="3200" dirty="0" err="1" smtClean="0">
                <a:solidFill>
                  <a:srgbClr val="FFC000"/>
                </a:solidFill>
              </a:rPr>
              <a:t>wish</a:t>
            </a:r>
            <a:r>
              <a:rPr lang="it-IT" sz="3200" dirty="0" smtClean="0">
                <a:solidFill>
                  <a:srgbClr val="FFC000"/>
                </a:solidFill>
              </a:rPr>
              <a:t>;</a:t>
            </a:r>
          </a:p>
          <a:p>
            <a:pPr>
              <a:buNone/>
            </a:pPr>
            <a:r>
              <a:rPr lang="it-IT" sz="3200" dirty="0" smtClean="0">
                <a:solidFill>
                  <a:srgbClr val="FFC000"/>
                </a:solidFill>
              </a:rPr>
              <a:t>    Jingle </a:t>
            </a:r>
            <a:r>
              <a:rPr lang="it-IT" sz="3200" dirty="0" err="1" smtClean="0">
                <a:solidFill>
                  <a:srgbClr val="FFC000"/>
                </a:solidFill>
              </a:rPr>
              <a:t>Bells</a:t>
            </a:r>
            <a:r>
              <a:rPr lang="it-IT" sz="3200" dirty="0" smtClean="0">
                <a:solidFill>
                  <a:srgbClr val="FFC000"/>
                </a:solidFill>
              </a:rPr>
              <a:t>.</a:t>
            </a:r>
            <a:endParaRPr lang="it-IT" sz="3200" dirty="0">
              <a:solidFill>
                <a:srgbClr val="FFC000"/>
              </a:solidFill>
            </a:endParaRPr>
          </a:p>
        </p:txBody>
      </p:sp>
      <p:pic>
        <p:nvPicPr>
          <p:cNvPr id="23554" name="Picture 2"/>
          <p:cNvPicPr>
            <a:picLocks noGrp="1" noChangeAspect="1" noChangeArrowheads="1"/>
          </p:cNvPicPr>
          <p:nvPr>
            <p:ph sz="half" idx="2"/>
          </p:nvPr>
        </p:nvPicPr>
        <p:blipFill>
          <a:blip r:embed="rId2" cstate="print"/>
          <a:srcRect/>
          <a:stretch>
            <a:fillRect/>
          </a:stretch>
        </p:blipFill>
        <p:spPr bwMode="auto">
          <a:xfrm>
            <a:off x="3923928" y="1628800"/>
            <a:ext cx="4563789" cy="4563789"/>
          </a:xfrm>
          <a:prstGeom prst="rect">
            <a:avLst/>
          </a:prstGeom>
          <a:noFill/>
          <a:ln w="9525">
            <a:noFill/>
            <a:miter lim="800000"/>
            <a:headEnd/>
            <a:tailEnd/>
          </a:ln>
        </p:spPr>
      </p:pic>
    </p:spTree>
  </p:cSld>
  <p:clrMapOvr>
    <a:masterClrMapping/>
  </p:clrMapOvr>
  <p:transition spd="slow">
    <p:plus/>
  </p:transition>
  <p:timing>
    <p:tnLst>
      <p:par>
        <p:cTn id="1" dur="indefinite" restart="never" nodeType="tmRoot"/>
      </p:par>
    </p:tnLst>
  </p:timing>
</p:sld>
</file>

<file path=ppt/theme/theme1.xml><?xml version="1.0" encoding="utf-8"?>
<a:theme xmlns:a="http://schemas.openxmlformats.org/drawingml/2006/main" name="Tecnologia">
  <a:themeElements>
    <a:clrScheme name="Tecnologia">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nologia">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nologia">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104</TotalTime>
  <Words>534</Words>
  <Application>Microsoft Office PowerPoint</Application>
  <PresentationFormat>Presentazione su schermo (4:3)</PresentationFormat>
  <Paragraphs>33</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Tecnologia</vt:lpstr>
      <vt:lpstr>Christmas</vt:lpstr>
      <vt:lpstr>Christmas Greetings</vt:lpstr>
      <vt:lpstr>English Christmas traditions</vt:lpstr>
      <vt:lpstr>Famous sentences</vt:lpstr>
      <vt:lpstr>English Christmas sweets</vt:lpstr>
      <vt:lpstr> Hugh Grant wants a Terry's Chocolate Orange for Christmas and Claudia Schiffer would like a male tortoise and trainers.  Schiffer and Grant revealed their Christmas gift wish lists for the annual Christmas Stocking Auction held Dec. 3 and organized by Macmillan Cancer Relief. "Dream stockings" full of gifts based on the celebrity gift wish lists were offered for auction. Schiffer also wants a book about yoga, a box of After Eight chocolates, a bottle of red wine and Agent Provocateur underwear, reports the Daily Mail. Grant would also like a Richard James shirt, Gucci sunglasses, three pairs of black Pantherella socks, and Adidas trainers Hugh Laurie wants a Steinway concert grand piano, a Triumph 955i motorcycle, and a 30-foot yacht, reports the Daily Mail. Scarlett Johansson says her Christmas gift wish list includes four more years for President Obama. “I hope 2012 brings a re-election for President Obama,” Johansson told Hollywood Life. </vt:lpstr>
      <vt:lpstr>Christmas Wishes: Wishes for Christmas </vt:lpstr>
      <vt:lpstr>Christmas tree</vt:lpstr>
      <vt:lpstr>The famous song are:</vt:lpstr>
      <vt:lpstr>Christmas carol</vt:lpstr>
      <vt:lpstr> Luigi’s personal wishlist:  I wish a new computer for Christmas  </vt:lpstr>
      <vt:lpstr>Giuseppe’s personal wishlist: I wish a new ball for playing basket and a new computer for Christmas.</vt:lpstr>
      <vt:lpstr>Mario’s personal wishlist: I wish a new computer</vt:lpstr>
      <vt:lpstr>MERRY CHRISTMAS AND A HAPPY NEW YEAR </vt:lpstr>
      <vt:lpstr>Realizzato da Mario Petagna  Giuseppe Pepe  Luigi Santangelo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dc:title>
  <dc:creator>Utente</dc:creator>
  <cp:lastModifiedBy>Arianna</cp:lastModifiedBy>
  <cp:revision>14</cp:revision>
  <dcterms:created xsi:type="dcterms:W3CDTF">2012-12-18T15:14:51Z</dcterms:created>
  <dcterms:modified xsi:type="dcterms:W3CDTF">2013-04-06T16:00:00Z</dcterms:modified>
</cp:coreProperties>
</file>