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BDD"/>
    <a:srgbClr val="957E2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86" autoAdjust="0"/>
  </p:normalViewPr>
  <p:slideViewPr>
    <p:cSldViewPr>
      <p:cViewPr varScale="1">
        <p:scale>
          <a:sx n="102" d="100"/>
          <a:sy n="102" d="100"/>
        </p:scale>
        <p:origin x="-18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71D234-C3FD-4B26-8011-9BD28588151B}" type="datetimeFigureOut">
              <a:rPr lang="it-IT" smtClean="0"/>
              <a:pPr/>
              <a:t>12/12/2013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FBABEE-3158-4E41-8A19-E4884E88339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14480" y="1071546"/>
            <a:ext cx="6858048" cy="2071702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6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Z of </a:t>
            </a:r>
            <a:r>
              <a:rPr lang="en-US" sz="6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</a:t>
            </a:r>
            <a:r>
              <a:rPr lang="it-IT" sz="6000" dirty="0"/>
              <a:t/>
            </a:r>
            <a:br>
              <a:rPr lang="it-IT" sz="6000" dirty="0"/>
            </a:br>
            <a:endParaRPr lang="it-IT" sz="6000" dirty="0"/>
          </a:p>
        </p:txBody>
      </p:sp>
    </p:spTree>
  </p:cSld>
  <p:clrMapOvr>
    <a:masterClrMapping/>
  </p:clrMapOvr>
  <p:transition spd="slow">
    <p:pull dir="l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24288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I</a:t>
            </a:r>
            <a:r>
              <a:rPr lang="en-US" sz="3200" dirty="0" smtClean="0">
                <a:solidFill>
                  <a:srgbClr val="008000"/>
                </a:solidFill>
              </a:rPr>
              <a:t> – you can use </a:t>
            </a:r>
            <a:r>
              <a:rPr lang="en-US" sz="3200" dirty="0" smtClean="0">
                <a:solidFill>
                  <a:srgbClr val="008000"/>
                </a:solidFill>
              </a:rPr>
              <a:t>Internet </a:t>
            </a:r>
            <a:r>
              <a:rPr lang="en-US" sz="3200" dirty="0" smtClean="0">
                <a:solidFill>
                  <a:srgbClr val="008000"/>
                </a:solidFill>
              </a:rPr>
              <a:t>for </a:t>
            </a:r>
            <a:r>
              <a:rPr lang="en-US" sz="3200" b="1" dirty="0" smtClean="0">
                <a:solidFill>
                  <a:srgbClr val="008000"/>
                </a:solidFill>
              </a:rPr>
              <a:t>instant messaging</a:t>
            </a:r>
            <a:r>
              <a:rPr lang="en-US" sz="3200" dirty="0" smtClean="0">
                <a:solidFill>
                  <a:srgbClr val="008000"/>
                </a:solidFill>
              </a:rPr>
              <a:t>. You send a message and you receive a reply immediately. It’s like a written conversation</a:t>
            </a:r>
            <a:endParaRPr lang="it-IT" sz="3200" dirty="0">
              <a:solidFill>
                <a:srgbClr val="008000"/>
              </a:solidFill>
            </a:endParaRPr>
          </a:p>
        </p:txBody>
      </p:sp>
      <p:pic>
        <p:nvPicPr>
          <p:cNvPr id="22530" name="Picture 2" descr="http://www.globusmagazine.it/_/wp-content/uploads/2012/12/brows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2524076" cy="2524076"/>
          </a:xfrm>
          <a:prstGeom prst="rect">
            <a:avLst/>
          </a:prstGeom>
          <a:noFill/>
        </p:spPr>
      </p:pic>
      <p:pic>
        <p:nvPicPr>
          <p:cNvPr id="22532" name="Picture 4" descr="http://cdn.blogosfere.it/tempolibero/images/ms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78605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57E2B"/>
                </a:solidFill>
              </a:rPr>
              <a:t>J</a:t>
            </a:r>
            <a:r>
              <a:rPr lang="en-US" sz="3200" dirty="0" smtClean="0">
                <a:solidFill>
                  <a:srgbClr val="957E2B"/>
                </a:solidFill>
              </a:rPr>
              <a:t> – you sometimes receive emails that you didn’t ask for and didn’t want. This is </a:t>
            </a:r>
            <a:r>
              <a:rPr lang="en-US" sz="3200" b="1" dirty="0" smtClean="0">
                <a:solidFill>
                  <a:srgbClr val="957E2B"/>
                </a:solidFill>
              </a:rPr>
              <a:t>junk mail</a:t>
            </a:r>
            <a:r>
              <a:rPr lang="en-US" sz="3200" dirty="0" smtClean="0">
                <a:solidFill>
                  <a:srgbClr val="957E2B"/>
                </a:solidFill>
              </a:rPr>
              <a:t> or spam.</a:t>
            </a:r>
            <a:r>
              <a:rPr lang="it-IT" sz="3200" dirty="0" smtClean="0">
                <a:solidFill>
                  <a:srgbClr val="957E2B"/>
                </a:solidFill>
              </a:rPr>
              <a:t/>
            </a:r>
            <a:br>
              <a:rPr lang="it-IT" sz="3200" dirty="0" smtClean="0">
                <a:solidFill>
                  <a:srgbClr val="957E2B"/>
                </a:solidFill>
              </a:rPr>
            </a:br>
            <a:endParaRPr lang="it-IT" sz="3200" dirty="0">
              <a:solidFill>
                <a:srgbClr val="957E2B"/>
              </a:solidFill>
            </a:endParaRPr>
          </a:p>
        </p:txBody>
      </p:sp>
      <p:pic>
        <p:nvPicPr>
          <p:cNvPr id="23554" name="Picture 2" descr="http://www.hbb.it/2/NO-SPA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4620"/>
            <a:ext cx="3238500" cy="2952751"/>
          </a:xfrm>
          <a:prstGeom prst="rect">
            <a:avLst/>
          </a:prstGeom>
          <a:noFill/>
        </p:spPr>
      </p:pic>
      <p:pic>
        <p:nvPicPr>
          <p:cNvPr id="23556" name="Picture 4" descr="http://www.lastellinadelweb.it/PNG/Cestino_di_windows/Cestini/Cestino%205/Trashcan_emp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71810"/>
            <a:ext cx="2357454" cy="235745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957E2B"/>
                </a:solidFill>
              </a:rPr>
              <a:t>K</a:t>
            </a:r>
            <a:r>
              <a:rPr lang="en-US" sz="3200" dirty="0" smtClean="0">
                <a:solidFill>
                  <a:srgbClr val="957E2B"/>
                </a:solidFill>
              </a:rPr>
              <a:t> – you use the </a:t>
            </a:r>
            <a:r>
              <a:rPr lang="en-US" sz="3200" b="1" dirty="0" smtClean="0">
                <a:solidFill>
                  <a:srgbClr val="957E2B"/>
                </a:solidFill>
              </a:rPr>
              <a:t>keyboard</a:t>
            </a:r>
            <a:r>
              <a:rPr lang="en-US" sz="3200" dirty="0" smtClean="0">
                <a:solidFill>
                  <a:srgbClr val="957E2B"/>
                </a:solidFill>
              </a:rPr>
              <a:t> to type messages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4580" name="Picture 4" descr="http://img30.imageshack.us/img30/4338/imageview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9056">
            <a:off x="2806766" y="1187448"/>
            <a:ext cx="5476820" cy="2317261"/>
          </a:xfrm>
          <a:prstGeom prst="rect">
            <a:avLst/>
          </a:prstGeom>
          <a:noFill/>
        </p:spPr>
      </p:pic>
      <p:pic>
        <p:nvPicPr>
          <p:cNvPr id="24582" name="Picture 6" descr="http://static.blogo.it/happyblog/tastiera_emot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2702139" cy="177640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8272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957E2B"/>
                </a:solidFill>
              </a:rPr>
              <a:t>L</a:t>
            </a:r>
            <a:r>
              <a:rPr lang="en-US" sz="3200" dirty="0" smtClean="0">
                <a:solidFill>
                  <a:srgbClr val="957E2B"/>
                </a:solidFill>
              </a:rPr>
              <a:t> – a </a:t>
            </a:r>
            <a:r>
              <a:rPr lang="en-US" sz="3200" b="1" dirty="0" smtClean="0">
                <a:solidFill>
                  <a:srgbClr val="957E2B"/>
                </a:solidFill>
              </a:rPr>
              <a:t>link</a:t>
            </a:r>
            <a:r>
              <a:rPr lang="en-US" sz="3200" dirty="0" smtClean="0">
                <a:solidFill>
                  <a:srgbClr val="957E2B"/>
                </a:solidFill>
              </a:rPr>
              <a:t> connects one web page to another. It’s usually a word or phrase in blue and underlined</a:t>
            </a:r>
            <a:endParaRPr lang="it-IT" sz="3200" dirty="0">
              <a:solidFill>
                <a:srgbClr val="957E2B"/>
              </a:solidFill>
            </a:endParaRPr>
          </a:p>
        </p:txBody>
      </p:sp>
      <p:pic>
        <p:nvPicPr>
          <p:cNvPr id="25604" name="Picture 4" descr="http://aranzulla.tecnologia.virgilio.it/wp-content/contenuti/fac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5953125" cy="40005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</a:t>
            </a:r>
            <a:r>
              <a:rPr lang="en-US" sz="3200" dirty="0" smtClean="0">
                <a:solidFill>
                  <a:schemeClr val="accent1"/>
                </a:solidFill>
              </a:rPr>
              <a:t> – you use the </a:t>
            </a:r>
            <a:r>
              <a:rPr lang="en-US" sz="3200" b="1" dirty="0" smtClean="0">
                <a:solidFill>
                  <a:schemeClr val="accent1"/>
                </a:solidFill>
              </a:rPr>
              <a:t>mouse</a:t>
            </a:r>
            <a:r>
              <a:rPr lang="en-US" sz="3200" dirty="0" smtClean="0">
                <a:solidFill>
                  <a:schemeClr val="accent1"/>
                </a:solidFill>
              </a:rPr>
              <a:t> to move around the screen of your computer</a:t>
            </a:r>
            <a:r>
              <a:rPr lang="it-IT" sz="3200" dirty="0" smtClean="0">
                <a:solidFill>
                  <a:schemeClr val="accent1"/>
                </a:solidFill>
              </a:rPr>
              <a:t/>
            </a:r>
            <a:br>
              <a:rPr lang="it-IT" sz="3200" dirty="0" smtClean="0">
                <a:solidFill>
                  <a:schemeClr val="accent1"/>
                </a:solidFill>
              </a:rPr>
            </a:br>
            <a:endParaRPr lang="it-IT" sz="3200" dirty="0">
              <a:solidFill>
                <a:schemeClr val="accent1"/>
              </a:solidFill>
            </a:endParaRPr>
          </a:p>
        </p:txBody>
      </p:sp>
      <p:pic>
        <p:nvPicPr>
          <p:cNvPr id="26626" name="Picture 2" descr="http://it.dreamstime.com/grande-freccia-del-cursore-thumb9653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7425">
            <a:off x="2500298" y="2000240"/>
            <a:ext cx="34099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N</a:t>
            </a:r>
            <a:r>
              <a:rPr lang="en-US" sz="3200" dirty="0" smtClean="0">
                <a:solidFill>
                  <a:schemeClr val="accent1"/>
                </a:solidFill>
              </a:rPr>
              <a:t> – the </a:t>
            </a:r>
            <a:r>
              <a:rPr lang="en-US" sz="3200" b="1" dirty="0" smtClean="0">
                <a:solidFill>
                  <a:schemeClr val="accent1"/>
                </a:solidFill>
              </a:rPr>
              <a:t>Net</a:t>
            </a:r>
            <a:r>
              <a:rPr lang="en-US" sz="3200" dirty="0" smtClean="0">
                <a:solidFill>
                  <a:schemeClr val="accent1"/>
                </a:solidFill>
              </a:rPr>
              <a:t> in another word for </a:t>
            </a:r>
            <a:r>
              <a:rPr lang="en-US" sz="3200" dirty="0" smtClean="0">
                <a:solidFill>
                  <a:schemeClr val="accent1"/>
                </a:solidFill>
              </a:rPr>
              <a:t>Internet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7650" name="Picture 2" descr="http://comune.vimercate.mb.it/images/stories/SITO/POLIZIA_LOCALE/internet-explor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500306"/>
            <a:ext cx="3429024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467600" cy="17256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O</a:t>
            </a:r>
            <a:r>
              <a:rPr lang="en-US" sz="3200" dirty="0" smtClean="0">
                <a:solidFill>
                  <a:schemeClr val="accent1"/>
                </a:solidFill>
              </a:rPr>
              <a:t> – </a:t>
            </a:r>
            <a:r>
              <a:rPr lang="en-US" sz="3200" b="1" dirty="0" smtClean="0">
                <a:solidFill>
                  <a:schemeClr val="accent1"/>
                </a:solidFill>
              </a:rPr>
              <a:t>online</a:t>
            </a:r>
            <a:r>
              <a:rPr lang="en-US" sz="3200" dirty="0" smtClean="0">
                <a:solidFill>
                  <a:schemeClr val="accent1"/>
                </a:solidFill>
              </a:rPr>
              <a:t> means connected to </a:t>
            </a:r>
            <a:r>
              <a:rPr lang="en-US" sz="3200" dirty="0" smtClean="0">
                <a:solidFill>
                  <a:schemeClr val="accent1"/>
                </a:solidFill>
              </a:rPr>
              <a:t>Internet</a:t>
            </a:r>
            <a:endParaRPr lang="it-IT" sz="3200" dirty="0">
              <a:solidFill>
                <a:schemeClr val="accent1"/>
              </a:solidFill>
            </a:endParaRPr>
          </a:p>
        </p:txBody>
      </p:sp>
      <p:pic>
        <p:nvPicPr>
          <p:cNvPr id="28674" name="Picture 2" descr="http://thesocksblog.files.wordpress.com/2012/10/buy-socks-on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33196"/>
            <a:ext cx="2500330" cy="1967473"/>
          </a:xfrm>
          <a:prstGeom prst="rect">
            <a:avLst/>
          </a:prstGeom>
          <a:noFill/>
        </p:spPr>
      </p:pic>
      <p:pic>
        <p:nvPicPr>
          <p:cNvPr id="28676" name="Picture 4" descr="http://www.colourbox.com/preview/4457690-513553-offline-online-keys-show-internet-communication-sta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07167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P</a:t>
            </a:r>
            <a:r>
              <a:rPr lang="en-US" sz="3200" dirty="0" smtClean="0">
                <a:solidFill>
                  <a:srgbClr val="00B050"/>
                </a:solidFill>
              </a:rPr>
              <a:t> – you can download a </a:t>
            </a:r>
            <a:r>
              <a:rPr lang="en-US" sz="3200" b="1" dirty="0" smtClean="0">
                <a:solidFill>
                  <a:srgbClr val="00B050"/>
                </a:solidFill>
              </a:rPr>
              <a:t>podcast</a:t>
            </a:r>
            <a:r>
              <a:rPr lang="en-US" sz="3200" dirty="0" smtClean="0">
                <a:solidFill>
                  <a:srgbClr val="00B050"/>
                </a:solidFill>
              </a:rPr>
              <a:t> (a radio </a:t>
            </a:r>
            <a:r>
              <a:rPr lang="en-US" sz="3200" dirty="0" err="1" smtClean="0">
                <a:solidFill>
                  <a:srgbClr val="00B050"/>
                </a:solidFill>
              </a:rPr>
              <a:t>programme</a:t>
            </a:r>
            <a:r>
              <a:rPr lang="en-US" sz="3200" dirty="0" smtClean="0">
                <a:solidFill>
                  <a:srgbClr val="00B050"/>
                </a:solidFill>
              </a:rPr>
              <a:t> or a video) from </a:t>
            </a:r>
            <a:r>
              <a:rPr lang="en-US" sz="3200" dirty="0" smtClean="0">
                <a:solidFill>
                  <a:srgbClr val="00B050"/>
                </a:solidFill>
              </a:rPr>
              <a:t>Internet </a:t>
            </a:r>
            <a:r>
              <a:rPr lang="en-US" sz="3200" dirty="0" smtClean="0">
                <a:solidFill>
                  <a:srgbClr val="00B050"/>
                </a:solidFill>
              </a:rPr>
              <a:t>and play it on your iPod (mp3 player)</a:t>
            </a:r>
            <a:r>
              <a:rPr lang="it-IT" sz="3200" dirty="0" smtClean="0">
                <a:solidFill>
                  <a:srgbClr val="00B050"/>
                </a:solidFill>
              </a:rPr>
              <a:t/>
            </a:r>
            <a:br>
              <a:rPr lang="it-IT" sz="3200" dirty="0" smtClean="0">
                <a:solidFill>
                  <a:srgbClr val="00B050"/>
                </a:solidFill>
              </a:rPr>
            </a:br>
            <a:endParaRPr lang="it-IT" sz="3200" dirty="0">
              <a:solidFill>
                <a:srgbClr val="00B050"/>
              </a:solidFill>
            </a:endParaRPr>
          </a:p>
        </p:txBody>
      </p:sp>
      <p:pic>
        <p:nvPicPr>
          <p:cNvPr id="29698" name="Picture 2" descr="http://umed.med.utah.edu/ms2009/img/podcast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500306"/>
            <a:ext cx="3514208" cy="38576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Q</a:t>
            </a:r>
            <a:r>
              <a:rPr lang="en-US" sz="3200" dirty="0" smtClean="0">
                <a:solidFill>
                  <a:srgbClr val="00B050"/>
                </a:solidFill>
              </a:rPr>
              <a:t> – when you </a:t>
            </a:r>
            <a:r>
              <a:rPr lang="en-US" sz="3200" b="1" dirty="0" smtClean="0">
                <a:solidFill>
                  <a:srgbClr val="00B050"/>
                </a:solidFill>
              </a:rPr>
              <a:t>quit</a:t>
            </a:r>
            <a:r>
              <a:rPr lang="en-US" sz="3200" dirty="0" smtClean="0">
                <a:solidFill>
                  <a:srgbClr val="00B050"/>
                </a:solidFill>
              </a:rPr>
              <a:t> a computer program, you close it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0722" name="Picture 2" descr="http://www.bloginazienda.com/wp-content/2010/03/chiudere-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3943350" cy="29432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</a:t>
            </a:r>
            <a:r>
              <a:rPr lang="en-US" sz="3200" dirty="0" smtClean="0">
                <a:solidFill>
                  <a:srgbClr val="00B050"/>
                </a:solidFill>
              </a:rPr>
              <a:t> – you send a message and you receive a </a:t>
            </a:r>
            <a:r>
              <a:rPr lang="en-US" sz="3200" b="1" dirty="0" smtClean="0">
                <a:solidFill>
                  <a:srgbClr val="00B050"/>
                </a:solidFill>
              </a:rPr>
              <a:t>reply</a:t>
            </a:r>
            <a:r>
              <a:rPr lang="it-IT" sz="3200" dirty="0" smtClean="0">
                <a:solidFill>
                  <a:srgbClr val="00B050"/>
                </a:solidFill>
              </a:rPr>
              <a:t/>
            </a:r>
            <a:br>
              <a:rPr lang="it-IT" sz="3200" dirty="0" smtClean="0">
                <a:solidFill>
                  <a:srgbClr val="00B050"/>
                </a:solidFill>
              </a:rPr>
            </a:br>
            <a:endParaRPr lang="it-IT" sz="3200" dirty="0">
              <a:solidFill>
                <a:srgbClr val="00B050"/>
              </a:solidFill>
            </a:endParaRPr>
          </a:p>
        </p:txBody>
      </p:sp>
      <p:pic>
        <p:nvPicPr>
          <p:cNvPr id="31746" name="Picture 2" descr="http://www.pubblimatica.com/wp-content/uploads/2011/08/campagna-email-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4436524" cy="26003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0100" y="1500174"/>
            <a:ext cx="6929486" cy="21431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</a:t>
            </a:r>
            <a:r>
              <a:rPr lang="en-US" sz="3200" dirty="0" smtClean="0">
                <a:solidFill>
                  <a:srgbClr val="00B050"/>
                </a:solidFill>
              </a:rPr>
              <a:t> – all email addresses have the </a:t>
            </a:r>
            <a:r>
              <a:rPr lang="en-US" sz="3200" b="1" dirty="0" smtClean="0">
                <a:solidFill>
                  <a:srgbClr val="00B050"/>
                </a:solidFill>
              </a:rPr>
              <a:t>@</a:t>
            </a:r>
            <a:r>
              <a:rPr lang="en-US" sz="3200" dirty="0" smtClean="0">
                <a:solidFill>
                  <a:srgbClr val="00B050"/>
                </a:solidFill>
              </a:rPr>
              <a:t> symbol</a:t>
            </a:r>
            <a:r>
              <a:rPr lang="it-IT" sz="3200" dirty="0" smtClean="0">
                <a:solidFill>
                  <a:srgbClr val="00B050"/>
                </a:solidFill>
              </a:rPr>
              <a:t/>
            </a:r>
            <a:br>
              <a:rPr lang="it-IT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@ = at in English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. = dot in English</a:t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>My email address is …</a:t>
            </a:r>
            <a:r>
              <a:rPr lang="it-IT" sz="3200" dirty="0" smtClean="0">
                <a:solidFill>
                  <a:srgbClr val="00B050"/>
                </a:solidFill>
              </a:rPr>
              <a:t/>
            </a:r>
            <a:br>
              <a:rPr lang="it-IT" sz="3200" dirty="0" smtClean="0">
                <a:solidFill>
                  <a:srgbClr val="00B050"/>
                </a:solidFill>
              </a:rPr>
            </a:br>
            <a:endParaRPr lang="it-IT" sz="3200" dirty="0">
              <a:solidFill>
                <a:srgbClr val="00B050"/>
              </a:solidFill>
            </a:endParaRPr>
          </a:p>
        </p:txBody>
      </p:sp>
      <p:pic>
        <p:nvPicPr>
          <p:cNvPr id="2053" name="Picture 5" descr="http://nutrimente2.files.wordpress.com/2010/03/chiocciola_web-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1306">
            <a:off x="2657442" y="3564156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957E2B"/>
                </a:solidFill>
              </a:rPr>
              <a:t>S</a:t>
            </a:r>
            <a:r>
              <a:rPr lang="en-US" dirty="0" smtClean="0">
                <a:solidFill>
                  <a:srgbClr val="957E2B"/>
                </a:solidFill>
              </a:rPr>
              <a:t> – you </a:t>
            </a:r>
            <a:r>
              <a:rPr lang="en-US" sz="3600" b="1" dirty="0" smtClean="0">
                <a:solidFill>
                  <a:srgbClr val="957E2B"/>
                </a:solidFill>
              </a:rPr>
              <a:t>surf</a:t>
            </a:r>
            <a:r>
              <a:rPr lang="en-US" dirty="0" smtClean="0">
                <a:solidFill>
                  <a:srgbClr val="957E2B"/>
                </a:solidFill>
              </a:rPr>
              <a:t> </a:t>
            </a:r>
            <a:r>
              <a:rPr lang="en-US" dirty="0" smtClean="0">
                <a:solidFill>
                  <a:srgbClr val="957E2B"/>
                </a:solidFill>
              </a:rPr>
              <a:t>Internet </a:t>
            </a:r>
            <a:r>
              <a:rPr lang="en-US" dirty="0" smtClean="0">
                <a:solidFill>
                  <a:srgbClr val="957E2B"/>
                </a:solidFill>
              </a:rPr>
              <a:t>to find information</a:t>
            </a:r>
            <a:r>
              <a:rPr lang="it-IT" dirty="0" smtClean="0">
                <a:solidFill>
                  <a:srgbClr val="957E2B"/>
                </a:solidFill>
              </a:rPr>
              <a:t/>
            </a:r>
            <a:br>
              <a:rPr lang="it-IT" dirty="0" smtClean="0">
                <a:solidFill>
                  <a:srgbClr val="957E2B"/>
                </a:solidFill>
              </a:rPr>
            </a:br>
            <a:endParaRPr lang="it-IT" dirty="0">
              <a:solidFill>
                <a:srgbClr val="957E2B"/>
              </a:solidFill>
            </a:endParaRPr>
          </a:p>
        </p:txBody>
      </p:sp>
      <p:pic>
        <p:nvPicPr>
          <p:cNvPr id="32770" name="Picture 2" descr="http://www.towerlight2002.net/wp-content/uploads/2011/08/ilmiocom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73243"/>
            <a:ext cx="6286544" cy="45756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57E2B"/>
                </a:solidFill>
              </a:rPr>
              <a:t>T</a:t>
            </a:r>
            <a:r>
              <a:rPr lang="en-US" dirty="0" smtClean="0">
                <a:solidFill>
                  <a:srgbClr val="957E2B"/>
                </a:solidFill>
              </a:rPr>
              <a:t> – there are </a:t>
            </a:r>
            <a:r>
              <a:rPr lang="en-US" b="1" dirty="0" smtClean="0">
                <a:solidFill>
                  <a:srgbClr val="957E2B"/>
                </a:solidFill>
              </a:rPr>
              <a:t>tools</a:t>
            </a:r>
            <a:r>
              <a:rPr lang="en-US" dirty="0" smtClean="0">
                <a:solidFill>
                  <a:srgbClr val="957E2B"/>
                </a:solidFill>
              </a:rPr>
              <a:t>. They’re on the </a:t>
            </a:r>
            <a:r>
              <a:rPr lang="en-US" b="1" dirty="0" smtClean="0">
                <a:solidFill>
                  <a:srgbClr val="957E2B"/>
                </a:solidFill>
              </a:rPr>
              <a:t>toolbar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3794" name="Picture 2" descr="http://www.newmarketing.it/images/Strumenti_Web_Mark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4552422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957E2B"/>
                </a:solidFill>
              </a:rPr>
              <a:t>U</a:t>
            </a:r>
            <a:r>
              <a:rPr lang="en-US" sz="3200" dirty="0" smtClean="0">
                <a:solidFill>
                  <a:srgbClr val="957E2B"/>
                </a:solidFill>
              </a:rPr>
              <a:t> – your </a:t>
            </a:r>
            <a:r>
              <a:rPr lang="en-US" sz="3200" b="1" dirty="0" smtClean="0">
                <a:solidFill>
                  <a:srgbClr val="957E2B"/>
                </a:solidFill>
              </a:rPr>
              <a:t>username</a:t>
            </a:r>
            <a:r>
              <a:rPr lang="en-US" sz="3200" dirty="0" smtClean="0">
                <a:solidFill>
                  <a:srgbClr val="957E2B"/>
                </a:solidFill>
              </a:rPr>
              <a:t> is your email name, e. g. spiderman@italweb.net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5842" name="Picture 2" descr="http://www.blogbox.it/wp-content/uploads/2012/11/modulo-ph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2718797" cy="43575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V</a:t>
            </a:r>
            <a:r>
              <a:rPr lang="en-US" sz="3200" dirty="0" smtClean="0">
                <a:solidFill>
                  <a:schemeClr val="accent1"/>
                </a:solidFill>
              </a:rPr>
              <a:t> – type ‘</a:t>
            </a:r>
            <a:r>
              <a:rPr lang="en-US" sz="3200" b="1" dirty="0" smtClean="0">
                <a:solidFill>
                  <a:schemeClr val="accent1"/>
                </a:solidFill>
              </a:rPr>
              <a:t>virtual</a:t>
            </a:r>
            <a:r>
              <a:rPr lang="en-US" sz="3200" dirty="0" smtClean="0">
                <a:solidFill>
                  <a:schemeClr val="accent1"/>
                </a:solidFill>
              </a:rPr>
              <a:t> tour of London’ into Google and explore the capital of Great Britain!</a:t>
            </a:r>
            <a:r>
              <a:rPr lang="it-IT" sz="3200" dirty="0" smtClean="0">
                <a:solidFill>
                  <a:schemeClr val="accent1"/>
                </a:solidFill>
              </a:rPr>
              <a:t/>
            </a:r>
            <a:br>
              <a:rPr lang="it-IT" sz="3200" dirty="0" smtClean="0">
                <a:solidFill>
                  <a:schemeClr val="accent1"/>
                </a:solidFill>
              </a:rPr>
            </a:br>
            <a:endParaRPr lang="it-IT" sz="3200" dirty="0">
              <a:solidFill>
                <a:schemeClr val="accent1"/>
              </a:solidFill>
            </a:endParaRPr>
          </a:p>
        </p:txBody>
      </p:sp>
      <p:pic>
        <p:nvPicPr>
          <p:cNvPr id="34818" name="Picture 2" descr="http://timenerdworld.files.wordpress.com/2013/01/wpid-photo-jan-14-2013-1117-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2928934"/>
            <a:ext cx="4711071" cy="25717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467600" cy="201135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W</a:t>
            </a:r>
            <a:r>
              <a:rPr lang="en-US" sz="3600" dirty="0" smtClean="0">
                <a:solidFill>
                  <a:schemeClr val="accent1"/>
                </a:solidFill>
              </a:rPr>
              <a:t> – a </a:t>
            </a:r>
            <a:r>
              <a:rPr lang="en-US" sz="3600" b="1" dirty="0" smtClean="0">
                <a:solidFill>
                  <a:schemeClr val="accent1"/>
                </a:solidFill>
              </a:rPr>
              <a:t>webcam</a:t>
            </a:r>
            <a:r>
              <a:rPr lang="en-US" sz="3600" dirty="0" smtClean="0">
                <a:solidFill>
                  <a:schemeClr val="accent1"/>
                </a:solidFill>
              </a:rPr>
              <a:t> is a camera connected to a computer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7890" name="Picture 2" descr="http://t3.gstatic.com/images?q=tbn:ANd9GcQe2Skc3-E35bEWC0RKCYr5MGEny4EmvTAFxEAK3eI8EUhHTujt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643182"/>
            <a:ext cx="2571768" cy="2571768"/>
          </a:xfrm>
          <a:prstGeom prst="rect">
            <a:avLst/>
          </a:prstGeom>
          <a:noFill/>
        </p:spPr>
      </p:pic>
      <p:pic>
        <p:nvPicPr>
          <p:cNvPr id="37892" name="Picture 4" descr="http://www.sizzlingbit.com/wp-content/uploads/2010/06/iwebcamera-app-store-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1462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36854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X</a:t>
            </a:r>
            <a:r>
              <a:rPr lang="en-US" sz="3200" dirty="0" smtClean="0">
                <a:solidFill>
                  <a:schemeClr val="accent1"/>
                </a:solidFill>
              </a:rPr>
              <a:t> – you can write the letter </a:t>
            </a:r>
            <a:r>
              <a:rPr lang="en-US" sz="3200" b="1" dirty="0" smtClean="0">
                <a:solidFill>
                  <a:schemeClr val="accent1"/>
                </a:solidFill>
              </a:rPr>
              <a:t>x</a:t>
            </a:r>
            <a:r>
              <a:rPr lang="en-US" sz="3200" dirty="0" smtClean="0">
                <a:solidFill>
                  <a:schemeClr val="accent1"/>
                </a:solidFill>
              </a:rPr>
              <a:t> at the end of your emails to send a kiss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9938" name="Picture 2" descr="http://i.istockimg.com/file_thumbview_approve/1321911/2/stock-photo-1321911-pink-lips-ki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4214842" cy="2983666"/>
          </a:xfrm>
          <a:prstGeom prst="rect">
            <a:avLst/>
          </a:prstGeom>
          <a:noFill/>
        </p:spPr>
      </p:pic>
      <p:pic>
        <p:nvPicPr>
          <p:cNvPr id="39940" name="Picture 4" descr="http://3.bp.blogspot.com/_54h4gbJzP20/S3G-9D9TbXI/AAAAAAAABV4/8D2uP4cOZHw/s320/kiss-pink-thumb.gif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4318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5112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Z</a:t>
            </a:r>
            <a:r>
              <a:rPr lang="en-US" sz="3200" dirty="0" smtClean="0">
                <a:solidFill>
                  <a:srgbClr val="FF0000"/>
                </a:solidFill>
              </a:rPr>
              <a:t> – don’t stay up late surfing </a:t>
            </a:r>
            <a:r>
              <a:rPr lang="en-US" sz="3200" dirty="0" smtClean="0">
                <a:solidFill>
                  <a:srgbClr val="FF0000"/>
                </a:solidFill>
              </a:rPr>
              <a:t>Internet</a:t>
            </a:r>
            <a:r>
              <a:rPr lang="en-US" sz="3200" dirty="0" smtClean="0">
                <a:solidFill>
                  <a:srgbClr val="FF0000"/>
                </a:solidFill>
              </a:rPr>
              <a:t>. Go to bed!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38914" name="Picture 2" descr="http://manuali.magicnet.it/windows_xp/immagini/spegni_il_comput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3867021" cy="2457171"/>
          </a:xfrm>
          <a:prstGeom prst="rect">
            <a:avLst/>
          </a:prstGeom>
          <a:noFill/>
        </p:spPr>
      </p:pic>
      <p:pic>
        <p:nvPicPr>
          <p:cNvPr id="38916" name="Picture 4" descr="http://2.bp.blogspot.com/_qski2axyDsw/TK63voSu15I/AAAAAAAACX8/Q4C_2csoh6o/s1600/Photoxpress_320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071678"/>
            <a:ext cx="2714644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00B050"/>
                </a:solidFill>
              </a:rPr>
              <a:t>A project by : aurora</a:t>
            </a:r>
            <a:endParaRPr lang="it-IT" sz="4400" dirty="0">
              <a:solidFill>
                <a:srgbClr val="00B050"/>
              </a:solidFill>
            </a:endParaRPr>
          </a:p>
        </p:txBody>
      </p:sp>
      <p:pic>
        <p:nvPicPr>
          <p:cNvPr id="40964" name="Picture 4" descr="http://www.trool.it/files/images/smile_1.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14488"/>
            <a:ext cx="464347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B</a:t>
            </a:r>
            <a:r>
              <a:rPr lang="en-US" sz="3200" dirty="0" smtClean="0">
                <a:solidFill>
                  <a:srgbClr val="00B050"/>
                </a:solidFill>
              </a:rPr>
              <a:t> – a type of diary that you put on </a:t>
            </a:r>
            <a:r>
              <a:rPr lang="en-US" sz="3200" dirty="0" smtClean="0">
                <a:solidFill>
                  <a:srgbClr val="00B050"/>
                </a:solidFill>
              </a:rPr>
              <a:t>Internet </a:t>
            </a:r>
            <a:r>
              <a:rPr lang="en-US" sz="3200" dirty="0" smtClean="0">
                <a:solidFill>
                  <a:srgbClr val="00B050"/>
                </a:solidFill>
              </a:rPr>
              <a:t>is called a </a:t>
            </a:r>
            <a:r>
              <a:rPr lang="en-US" sz="3200" b="1" dirty="0" smtClean="0">
                <a:solidFill>
                  <a:srgbClr val="00B050"/>
                </a:solidFill>
              </a:rPr>
              <a:t>blog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 descr="http://www.cremeriascirocco.it/wordpress/wp-content/uploads/2013/05/bl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63558">
            <a:off x="380323" y="3588535"/>
            <a:ext cx="3619499" cy="2714624"/>
          </a:xfrm>
          <a:prstGeom prst="rect">
            <a:avLst/>
          </a:prstGeom>
          <a:noFill/>
        </p:spPr>
      </p:pic>
      <p:pic>
        <p:nvPicPr>
          <p:cNvPr id="1030" name="Picture 6" descr="http://3.bp.blogspot.com/-sGBxME93fcg/UTWkkxKJdII/AAAAAAAAAhE/HJa9KUfO-E0/s1600/sucessful-blo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928802"/>
            <a:ext cx="4306027" cy="26955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467600" cy="186847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dirty="0" smtClean="0">
                <a:solidFill>
                  <a:srgbClr val="00B050"/>
                </a:solidFill>
              </a:rPr>
              <a:t> – you </a:t>
            </a:r>
            <a:r>
              <a:rPr lang="en-US" sz="3200" b="1" dirty="0" smtClean="0">
                <a:solidFill>
                  <a:srgbClr val="00B050"/>
                </a:solidFill>
              </a:rPr>
              <a:t>click</a:t>
            </a:r>
            <a:r>
              <a:rPr lang="en-US" sz="3200" dirty="0" smtClean="0">
                <a:solidFill>
                  <a:srgbClr val="00B050"/>
                </a:solidFill>
              </a:rPr>
              <a:t> with the mouse to make your computer do something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6386" name="Picture 2" descr="http://image.made-in-china.com/2f0j00aCBEQUlIoThR/Optical-Mouse-JM-2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6923">
            <a:off x="1573604" y="2508746"/>
            <a:ext cx="4987555" cy="322375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D</a:t>
            </a:r>
            <a:r>
              <a:rPr lang="en-US" sz="3200" dirty="0" smtClean="0">
                <a:solidFill>
                  <a:srgbClr val="00B0F0"/>
                </a:solidFill>
              </a:rPr>
              <a:t> – when you take text, music or video from </a:t>
            </a:r>
            <a:r>
              <a:rPr lang="en-US" sz="3200" dirty="0" smtClean="0">
                <a:solidFill>
                  <a:srgbClr val="00B0F0"/>
                </a:solidFill>
              </a:rPr>
              <a:t>Internet</a:t>
            </a:r>
            <a:r>
              <a:rPr lang="en-US" sz="3200" dirty="0" smtClean="0">
                <a:solidFill>
                  <a:srgbClr val="00B0F0"/>
                </a:solidFill>
              </a:rPr>
              <a:t>, you </a:t>
            </a:r>
            <a:r>
              <a:rPr lang="en-US" sz="3200" b="1" dirty="0" smtClean="0">
                <a:solidFill>
                  <a:srgbClr val="00B0F0"/>
                </a:solidFill>
              </a:rPr>
              <a:t>download</a:t>
            </a:r>
            <a:r>
              <a:rPr lang="en-US" sz="3200" dirty="0" smtClean="0">
                <a:solidFill>
                  <a:srgbClr val="00B0F0"/>
                </a:solidFill>
              </a:rPr>
              <a:t> it</a:t>
            </a:r>
            <a:r>
              <a:rPr lang="it-IT" sz="3200" dirty="0" smtClean="0">
                <a:solidFill>
                  <a:srgbClr val="00B0F0"/>
                </a:solidFill>
              </a:rPr>
              <a:t/>
            </a:r>
            <a:br>
              <a:rPr lang="it-IT" sz="3200" dirty="0" smtClean="0">
                <a:solidFill>
                  <a:srgbClr val="00B0F0"/>
                </a:solidFill>
              </a:rPr>
            </a:br>
            <a:endParaRPr lang="it-IT" sz="3200" dirty="0">
              <a:solidFill>
                <a:srgbClr val="00B0F0"/>
              </a:solidFill>
            </a:endParaRPr>
          </a:p>
        </p:txBody>
      </p:sp>
      <p:pic>
        <p:nvPicPr>
          <p:cNvPr id="17410" name="Picture 2" descr="http://us.123rf.com/400wm/400/400/devke/devke1101/devke110100012/8627757-pulsante-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1251">
            <a:off x="463744" y="2856590"/>
            <a:ext cx="3726370" cy="2794777"/>
          </a:xfrm>
          <a:prstGeom prst="rect">
            <a:avLst/>
          </a:prstGeom>
          <a:noFill/>
        </p:spPr>
      </p:pic>
      <p:pic>
        <p:nvPicPr>
          <p:cNvPr id="17412" name="Picture 4" descr="http://cdni.wired.co.uk/620x413/d_f/download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571744"/>
            <a:ext cx="4000528" cy="26648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71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E</a:t>
            </a:r>
            <a:r>
              <a:rPr lang="en-US" sz="3200" dirty="0" smtClean="0">
                <a:solidFill>
                  <a:srgbClr val="00B0F0"/>
                </a:solidFill>
              </a:rPr>
              <a:t> – you use </a:t>
            </a:r>
            <a:r>
              <a:rPr lang="en-US" sz="3200" b="1" dirty="0" smtClean="0">
                <a:solidFill>
                  <a:srgbClr val="00B0F0"/>
                </a:solidFill>
              </a:rPr>
              <a:t>email</a:t>
            </a:r>
            <a:r>
              <a:rPr lang="en-US" sz="3200" dirty="0" smtClean="0">
                <a:solidFill>
                  <a:srgbClr val="00B0F0"/>
                </a:solidFill>
              </a:rPr>
              <a:t> (electronic mail) to send and receive messages on your computer via </a:t>
            </a:r>
            <a:r>
              <a:rPr lang="en-US" sz="3200" dirty="0" smtClean="0">
                <a:solidFill>
                  <a:srgbClr val="00B0F0"/>
                </a:solidFill>
              </a:rPr>
              <a:t>internet</a:t>
            </a:r>
            <a:r>
              <a:rPr lang="it-IT" sz="3200" dirty="0" smtClean="0">
                <a:solidFill>
                  <a:srgbClr val="00B0F0"/>
                </a:solidFill>
              </a:rPr>
              <a:t/>
            </a:r>
            <a:br>
              <a:rPr lang="it-IT" sz="3200" dirty="0" smtClean="0">
                <a:solidFill>
                  <a:srgbClr val="00B0F0"/>
                </a:solidFill>
              </a:rPr>
            </a:br>
            <a:endParaRPr lang="it-IT" sz="3200" dirty="0">
              <a:solidFill>
                <a:srgbClr val="00B0F0"/>
              </a:solidFill>
            </a:endParaRPr>
          </a:p>
        </p:txBody>
      </p:sp>
      <p:pic>
        <p:nvPicPr>
          <p:cNvPr id="18434" name="Picture 2" descr="http://cdn.blogosfere.it/hightech/images/email-re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3305175" cy="3295651"/>
          </a:xfrm>
          <a:prstGeom prst="rect">
            <a:avLst/>
          </a:prstGeom>
          <a:noFill/>
        </p:spPr>
      </p:pic>
      <p:pic>
        <p:nvPicPr>
          <p:cNvPr id="18436" name="Picture 4" descr="http://markethound.com/wp-content/uploads/2012/05/emai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7" y="2358688"/>
            <a:ext cx="3714776" cy="39944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8279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F</a:t>
            </a:r>
            <a:r>
              <a:rPr lang="en-US" sz="3200" dirty="0" smtClean="0">
                <a:solidFill>
                  <a:srgbClr val="00B0F0"/>
                </a:solidFill>
              </a:rPr>
              <a:t> – you can keep a list of your </a:t>
            </a:r>
            <a:r>
              <a:rPr lang="en-US" sz="3200" dirty="0" err="1" smtClean="0">
                <a:solidFill>
                  <a:srgbClr val="00B0F0"/>
                </a:solidFill>
              </a:rPr>
              <a:t>favourite</a:t>
            </a:r>
            <a:r>
              <a:rPr lang="en-US" sz="3200" dirty="0" smtClean="0">
                <a:solidFill>
                  <a:srgbClr val="00B0F0"/>
                </a:solidFill>
              </a:rPr>
              <a:t> websites (called </a:t>
            </a:r>
            <a:r>
              <a:rPr lang="en-US" sz="3200" b="1" dirty="0" err="1" smtClean="0">
                <a:solidFill>
                  <a:srgbClr val="00B0F0"/>
                </a:solidFill>
              </a:rPr>
              <a:t>favourites</a:t>
            </a:r>
            <a:r>
              <a:rPr lang="en-US" sz="3200" dirty="0" smtClean="0">
                <a:solidFill>
                  <a:srgbClr val="00B0F0"/>
                </a:solidFill>
              </a:rPr>
              <a:t>) on your computer</a:t>
            </a:r>
            <a:r>
              <a:rPr lang="it-IT" sz="3200" dirty="0" smtClean="0">
                <a:solidFill>
                  <a:srgbClr val="00B0F0"/>
                </a:solidFill>
              </a:rPr>
              <a:t/>
            </a:r>
            <a:br>
              <a:rPr lang="it-IT" sz="3200" dirty="0" smtClean="0">
                <a:solidFill>
                  <a:srgbClr val="00B0F0"/>
                </a:solidFill>
              </a:rPr>
            </a:br>
            <a:endParaRPr lang="it-IT" sz="3200" dirty="0">
              <a:solidFill>
                <a:srgbClr val="00B0F0"/>
              </a:solidFill>
            </a:endParaRPr>
          </a:p>
        </p:txBody>
      </p:sp>
      <p:pic>
        <p:nvPicPr>
          <p:cNvPr id="19458" name="Picture 2" descr="http://res1.windows.microsoft.com/resbox/en/windows%20vista/main/49313ea9-e1e3-457d-a96d-1894713b24d1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3420746" cy="2647954"/>
          </a:xfrm>
          <a:prstGeom prst="rect">
            <a:avLst/>
          </a:prstGeom>
          <a:noFill/>
        </p:spPr>
      </p:pic>
      <p:pic>
        <p:nvPicPr>
          <p:cNvPr id="19460" name="Picture 4" descr="http://www.actrix.co.nz/images/help/internet-ie6-favourites-confirma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4114800" cy="31623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2560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</a:rPr>
              <a:t>G</a:t>
            </a:r>
            <a:r>
              <a:rPr lang="en-US" sz="3200" dirty="0" smtClean="0">
                <a:solidFill>
                  <a:srgbClr val="008000"/>
                </a:solidFill>
              </a:rPr>
              <a:t> – you click </a:t>
            </a:r>
            <a:r>
              <a:rPr lang="en-US" sz="3200" b="1" dirty="0" smtClean="0">
                <a:solidFill>
                  <a:srgbClr val="008000"/>
                </a:solidFill>
              </a:rPr>
              <a:t>Go</a:t>
            </a:r>
            <a:r>
              <a:rPr lang="en-US" sz="3200" dirty="0" smtClean="0">
                <a:solidFill>
                  <a:srgbClr val="008000"/>
                </a:solidFill>
              </a:rPr>
              <a:t> to start a search on </a:t>
            </a:r>
            <a:r>
              <a:rPr lang="en-US" sz="3200" dirty="0" smtClean="0">
                <a:solidFill>
                  <a:srgbClr val="008000"/>
                </a:solidFill>
              </a:rPr>
              <a:t>Internet</a:t>
            </a:r>
            <a:r>
              <a:rPr lang="it-IT" sz="3200" dirty="0" smtClean="0">
                <a:solidFill>
                  <a:srgbClr val="008000"/>
                </a:solidFill>
              </a:rPr>
              <a:t/>
            </a:r>
            <a:br>
              <a:rPr lang="it-IT" sz="3200" dirty="0" smtClean="0">
                <a:solidFill>
                  <a:srgbClr val="008000"/>
                </a:solidFill>
              </a:rPr>
            </a:br>
            <a:endParaRPr lang="it-IT" sz="3200" dirty="0">
              <a:solidFill>
                <a:srgbClr val="008000"/>
              </a:solidFill>
            </a:endParaRPr>
          </a:p>
        </p:txBody>
      </p:sp>
      <p:pic>
        <p:nvPicPr>
          <p:cNvPr id="20482" name="Picture 2" descr="http://www.go-arizona.com/media/launch/layout/large-go-but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46293">
            <a:off x="4579810" y="2400183"/>
            <a:ext cx="3333750" cy="2781300"/>
          </a:xfrm>
          <a:prstGeom prst="rect">
            <a:avLst/>
          </a:prstGeom>
          <a:noFill/>
        </p:spPr>
      </p:pic>
      <p:pic>
        <p:nvPicPr>
          <p:cNvPr id="20484" name="Picture 4" descr="http://goplay.nsw.gov.au/media/chrome/images/header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496"/>
            <a:ext cx="2228850" cy="22288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67600" cy="272573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8000"/>
                </a:solidFill>
              </a:rPr>
              <a:t>H</a:t>
            </a:r>
            <a:r>
              <a:rPr lang="en-US" sz="3600" dirty="0" smtClean="0">
                <a:solidFill>
                  <a:srgbClr val="008000"/>
                </a:solidFill>
              </a:rPr>
              <a:t> – you can use symbols to add </a:t>
            </a:r>
            <a:r>
              <a:rPr lang="en-US" sz="3600" b="1" dirty="0" err="1" smtClean="0">
                <a:solidFill>
                  <a:srgbClr val="008000"/>
                </a:solidFill>
              </a:rPr>
              <a:t>humour</a:t>
            </a:r>
            <a:r>
              <a:rPr lang="en-US" sz="3600" dirty="0" smtClean="0">
                <a:solidFill>
                  <a:srgbClr val="008000"/>
                </a:solidFill>
              </a:rPr>
              <a:t> to your email messages. For example:</a:t>
            </a:r>
            <a:r>
              <a:rPr lang="it-IT" sz="3600" dirty="0" smtClean="0">
                <a:solidFill>
                  <a:srgbClr val="008000"/>
                </a:solidFill>
              </a:rPr>
              <a:t/>
            </a:r>
            <a:br>
              <a:rPr lang="it-IT" sz="3600" dirty="0" smtClean="0">
                <a:solidFill>
                  <a:srgbClr val="008000"/>
                </a:solidFill>
              </a:rPr>
            </a:br>
            <a:r>
              <a:rPr lang="en-US" sz="3600" dirty="0" smtClean="0">
                <a:solidFill>
                  <a:srgbClr val="008000"/>
                </a:solidFill>
              </a:rPr>
              <a:t>:-) = amused   |   :-( = sad   |   :-)) = very happy   |   :-O = surprised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21507" name="Picture 3" descr="http://luca1012.altervista.org/home/wp-content/uploads/2012/02/facc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2895600" cy="3619500"/>
          </a:xfrm>
          <a:prstGeom prst="rect">
            <a:avLst/>
          </a:prstGeom>
          <a:noFill/>
        </p:spPr>
      </p:pic>
      <p:pic>
        <p:nvPicPr>
          <p:cNvPr id="21509" name="Picture 5" descr="http://2.bp.blogspot.com/_IX7-K5dboKw/THUqD0RLAsI/AAAAAAAABUw/NabTJpCeCqM/s1600/Emoticons-353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0906">
            <a:off x="4951469" y="2982484"/>
            <a:ext cx="2476971" cy="35084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142</TotalTime>
  <Words>379</Words>
  <Application>Microsoft Office PowerPoint</Application>
  <PresentationFormat>Presentazione su schermo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Loggia</vt:lpstr>
      <vt:lpstr>An  to Z of Internet </vt:lpstr>
      <vt:lpstr>A – all email addresses have the @ symbol @ = at in English . = dot in English My email address is … </vt:lpstr>
      <vt:lpstr>B – a type of diary that you put on Internet is called a blog </vt:lpstr>
      <vt:lpstr>C – you click with the mouse to make your computer do something </vt:lpstr>
      <vt:lpstr>D – when you take text, music or video from Internet, you download it </vt:lpstr>
      <vt:lpstr>E – you use email (electronic mail) to send and receive messages on your computer via internet </vt:lpstr>
      <vt:lpstr>F – you can keep a list of your favourite websites (called favourites) on your computer </vt:lpstr>
      <vt:lpstr>G – you click Go to start a search on Internet </vt:lpstr>
      <vt:lpstr>H – you can use symbols to add humour to your email messages. For example: :-) = amused   |   :-( = sad   |   :-)) = very happy   |   :-O = surprised </vt:lpstr>
      <vt:lpstr>I – you can use Internet for instant messaging. You send a message and you receive a reply immediately. It’s like a written conversation</vt:lpstr>
      <vt:lpstr>J – you sometimes receive emails that you didn’t ask for and didn’t want. This is junk mail or spam. </vt:lpstr>
      <vt:lpstr>K – you use the keyboard to type messages </vt:lpstr>
      <vt:lpstr>L – a link connects one web page to another. It’s usually a word or phrase in blue and underlined</vt:lpstr>
      <vt:lpstr>M – you use the mouse to move around the screen of your computer </vt:lpstr>
      <vt:lpstr>N – the Net in another word for Internet </vt:lpstr>
      <vt:lpstr>O – online means connected to Internet</vt:lpstr>
      <vt:lpstr>P – you can download a podcast (a radio programme or a video) from Internet and play it on your iPod (mp3 player) </vt:lpstr>
      <vt:lpstr>Q – when you quit a computer program, you close it </vt:lpstr>
      <vt:lpstr>R – you send a message and you receive a reply </vt:lpstr>
      <vt:lpstr>S – you surf Internet to find information </vt:lpstr>
      <vt:lpstr>T – there are tools. They’re on the toolbar </vt:lpstr>
      <vt:lpstr>U – your username is your email name, e. g. spiderman@italweb.net </vt:lpstr>
      <vt:lpstr>V – type ‘virtual tour of London’ into Google and explore the capital of Great Britain! </vt:lpstr>
      <vt:lpstr>W – a webcam is a camera connected to a computer </vt:lpstr>
      <vt:lpstr>X – you can write the letter x at the end of your emails to send a kiss </vt:lpstr>
      <vt:lpstr>Z – don’t stay up late surfing Internet. Go to bed! </vt:lpstr>
      <vt:lpstr>A project by : aurora</vt:lpstr>
    </vt:vector>
  </TitlesOfParts>
  <Company>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 to Z of the Internet </dc:title>
  <dc:creator>PcCasa</dc:creator>
  <cp:lastModifiedBy>Arianna</cp:lastModifiedBy>
  <cp:revision>17</cp:revision>
  <dcterms:created xsi:type="dcterms:W3CDTF">2013-05-17T10:04:07Z</dcterms:created>
  <dcterms:modified xsi:type="dcterms:W3CDTF">2013-12-12T07:52:19Z</dcterms:modified>
</cp:coreProperties>
</file>