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17"/>
  </p:notesMasterIdLst>
  <p:handoutMasterIdLst>
    <p:handoutMasterId r:id="rId18"/>
  </p:handoutMasterIdLst>
  <p:sldIdLst>
    <p:sldId id="258" r:id="rId3"/>
    <p:sldId id="259" r:id="rId4"/>
    <p:sldId id="260" r:id="rId5"/>
    <p:sldId id="273" r:id="rId6"/>
    <p:sldId id="261" r:id="rId7"/>
    <p:sldId id="262" r:id="rId8"/>
    <p:sldId id="263" r:id="rId9"/>
    <p:sldId id="272" r:id="rId10"/>
    <p:sldId id="276" r:id="rId11"/>
    <p:sldId id="278" r:id="rId12"/>
    <p:sldId id="264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55" autoAdjust="0"/>
    <p:restoredTop sz="93977" autoAdjust="0"/>
  </p:normalViewPr>
  <p:slideViewPr>
    <p:cSldViewPr>
      <p:cViewPr varScale="1">
        <p:scale>
          <a:sx n="69" d="100"/>
          <a:sy n="69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4/6/2013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4/6/2013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4/6/2013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4/6/2013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4/6/2013</a:t>
            </a:fld>
            <a:endParaRPr lang="en-US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1D2430-FB11-4C87-BF1D-6F488A17F23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4/6/2013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4/6/2013</a:t>
            </a:fld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4/6/2013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4/6/2013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4/6/2013</a:t>
            </a:fld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4/6/2013</a:t>
            </a:fld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70D0AA-A564-40E6-BDF9-FE3371FD07B4}" type="datetimeFigureOut">
              <a:rPr lang="en-US" smtClean="0"/>
              <a:pPr/>
              <a:t>4/6/2013</a:t>
            </a:fld>
            <a:endParaRPr lang="en-US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 txBox="1">
            <a:spLocks/>
          </p:cNvSpPr>
          <p:nvPr/>
        </p:nvSpPr>
        <p:spPr>
          <a:xfrm>
            <a:off x="928662" y="2214554"/>
            <a:ext cx="7429552" cy="250030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200" normalizeH="0" baseline="0" noProof="0" dirty="0" smtClean="0">
                <a:ln w="29210">
                  <a:solidFill>
                    <a:srgbClr val="C00000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rgbClr val="00B0F0">
                      <a:alpha val="40000"/>
                    </a:srgb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Martin Luther King,         a great man and this is his story</a:t>
            </a:r>
            <a:endParaRPr kumimoji="0" lang="en-US" sz="4200" b="1" i="0" u="none" strike="noStrike" kern="1200" cap="none" spc="200" normalizeH="0" baseline="0" noProof="0" dirty="0">
              <a:ln w="29210">
                <a:solidFill>
                  <a:srgbClr val="C00000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rgbClr val="00B0F0">
                    <a:alpha val="40000"/>
                  </a:srgb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500062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" pitchFamily="34" charset="0"/>
              </a:rPr>
              <a:t>There was no violence during the</a:t>
            </a:r>
            <a:endParaRPr kumimoji="0" lang="it-IT" sz="36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" pitchFamily="34" charset="0"/>
              </a:rPr>
              <a:t>demonstration.</a:t>
            </a:r>
            <a:endParaRPr kumimoji="0" lang="en-US" sz="36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21429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Martin Luther King won the Nobel Peace Prize in 1964. </a:t>
            </a:r>
            <a:endParaRPr lang="it-IT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058406" y="5780782"/>
            <a:ext cx="70855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" pitchFamily="34" charset="0"/>
              </a:rPr>
              <a:t>This great man was assassinated 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" pitchFamily="34" charset="0"/>
              </a:rPr>
              <a:t>Memphis in 1968,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" pitchFamily="34" charset="0"/>
              </a:rPr>
              <a:t>b</a:t>
            </a:r>
            <a:r>
              <a:rPr kumimoji="0" lang="en-US" sz="3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" pitchFamily="34" charset="0"/>
              </a:rPr>
              <a:t>ut…</a:t>
            </a:r>
            <a:r>
              <a:rPr kumimoji="0" lang="en-US" sz="3200" b="0" i="0" u="none" strike="noStrike" cap="none" normalizeH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" y="0"/>
            <a:ext cx="26431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" pitchFamily="34" charset="0"/>
              </a:rPr>
              <a:t>…before this happened he saw the abolition of racial discrimination laws in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" pitchFamily="34" charset="0"/>
              </a:rPr>
              <a:t>1964‐1965.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857356" y="642918"/>
            <a:ext cx="6072230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000" dirty="0" err="1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By</a:t>
            </a:r>
            <a:r>
              <a:rPr lang="it-IT" sz="4000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 Simona Ruggiero, Erica </a:t>
            </a:r>
            <a:r>
              <a:rPr lang="it-IT" sz="4000" dirty="0" err="1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D’Uva</a:t>
            </a:r>
            <a:r>
              <a:rPr lang="it-IT" sz="4000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,     Aurora Albino, Giorgio Francesca, Valentina Grazioso,             Angela Maria Cardinali,           Barbara </a:t>
            </a:r>
            <a:r>
              <a:rPr lang="it-IT" sz="4000" dirty="0" err="1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Attianese</a:t>
            </a:r>
            <a:endParaRPr lang="it-IT" sz="4000" dirty="0" smtClean="0">
              <a:ln>
                <a:solidFill>
                  <a:schemeClr val="bg1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 algn="ctr">
              <a:buNone/>
            </a:pPr>
            <a:r>
              <a:rPr lang="it-IT" sz="4000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E Alfonso Tramontano</a:t>
            </a:r>
            <a:endParaRPr lang="it-IT" sz="4000" dirty="0">
              <a:ln>
                <a:solidFill>
                  <a:schemeClr val="bg1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00034" y="0"/>
            <a:ext cx="8072494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normalizeH="0" baseline="0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Calibri" pitchFamily="34" charset="0"/>
                <a:cs typeface="Calibri" pitchFamily="34" charset="0"/>
              </a:rPr>
              <a:t>THE  SLAVERY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normalizeH="0" baseline="0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Calibri" pitchFamily="34" charset="0"/>
                <a:cs typeface="Calibri" pitchFamily="34" charset="0"/>
              </a:rPr>
              <a:t>From the 16th century slave traders took African men, women and children from their country to</a:t>
            </a:r>
            <a:endParaRPr kumimoji="0" lang="it-IT" sz="2500" b="1" i="0" u="none" strike="noStrike" normalizeH="0" baseline="0" dirty="0" smtClean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normalizeH="0" baseline="0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Calibri" pitchFamily="34" charset="0"/>
                <a:cs typeface="Calibri" pitchFamily="34" charset="0"/>
              </a:rPr>
              <a:t>work on the large plantations of the southern states of America. The slaves were very cheap</a:t>
            </a:r>
            <a:endParaRPr kumimoji="0" lang="it-IT" sz="2500" b="1" i="0" u="none" strike="noStrike" normalizeH="0" baseline="0" dirty="0" smtClean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500" b="1" dirty="0" err="1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Calibri" pitchFamily="34" charset="0"/>
                <a:cs typeface="Calibri" pitchFamily="34" charset="0"/>
              </a:rPr>
              <a:t>la</a:t>
            </a:r>
            <a:r>
              <a:rPr kumimoji="0" lang="en-US" sz="2500" b="1" i="0" u="none" strike="noStrike" normalizeH="0" baseline="0" dirty="0" err="1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Calibri" pitchFamily="34" charset="0"/>
                <a:cs typeface="Calibri" pitchFamily="34" charset="0"/>
              </a:rPr>
              <a:t>bour</a:t>
            </a:r>
            <a:r>
              <a:rPr kumimoji="0" lang="en-US" sz="2500" b="1" i="0" u="none" strike="noStrike" normalizeH="0" baseline="0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Calibri" pitchFamily="34" charset="0"/>
                <a:cs typeface="Calibri" pitchFamily="34" charset="0"/>
              </a:rPr>
              <a:t>  for the plantation owners. The slaves worked until they died. They were not free as they</a:t>
            </a:r>
            <a:endParaRPr kumimoji="0" lang="it-IT" sz="2500" b="1" i="0" u="none" strike="noStrike" normalizeH="0" baseline="0" dirty="0" smtClean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  <a:p>
            <a:pPr algn="ctr"/>
            <a:r>
              <a:rPr kumimoji="0" lang="en-US" sz="2500" b="1" i="0" u="none" strike="noStrike" normalizeH="0" baseline="0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Calibri" pitchFamily="34" charset="0"/>
                <a:cs typeface="Calibri" pitchFamily="34" charset="0"/>
              </a:rPr>
              <a:t>belonged to the plantation owners.</a:t>
            </a:r>
            <a:r>
              <a:rPr lang="en-US" sz="2500" b="1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500" b="1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In 1865 slavery was abolished in all parts of the USA. By the 20th century, black Americans were no</a:t>
            </a:r>
            <a:endParaRPr lang="it-IT" sz="2500" b="1" dirty="0" smtClean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500" b="1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longer slaves, but they were not equal to American citizens. They could not vote; they could not sit</a:t>
            </a:r>
            <a:endParaRPr lang="it-IT" sz="2500" b="1" dirty="0" smtClean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500" b="1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on the same buses or in the same restaurants as white Americans or go to the same schools. They</a:t>
            </a:r>
            <a:endParaRPr lang="it-IT" sz="2500" b="1" dirty="0" smtClean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500" b="1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were second‐class citizens.</a:t>
            </a:r>
            <a:endParaRPr kumimoji="0" lang="en-US" sz="2500" b="1" i="0" u="none" strike="noStrike" spc="200" normalizeH="0" baseline="0" dirty="0" smtClean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-12700" ty="69850" sx="100000" sy="100000" flip="y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-571536" y="285728"/>
            <a:ext cx="59293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This changed  with</a:t>
            </a:r>
            <a:r>
              <a:rPr kumimoji="0" lang="en-US" sz="2000" i="0" u="none" strike="noStrike" normalizeH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Martin Luther King…</a:t>
            </a:r>
            <a:endParaRPr kumimoji="0" lang="en-US" sz="2000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1928802"/>
            <a:ext cx="44291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King was born in Atlanta, Georgia, in 1929. He studied in Philadelphia where he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became enthusiastic about Gandhi and his policy of non‐violence</a:t>
            </a:r>
            <a:r>
              <a:rPr kumimoji="0" lang="it-IT" sz="200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3214678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+mj-lt"/>
              </a:rPr>
              <a:t>Mohandas Gandhi was India’s most important political and spiritual leader. The Indian people called</a:t>
            </a:r>
          </a:p>
          <a:p>
            <a:r>
              <a:rPr lang="en-US" sz="1700" dirty="0" smtClean="0">
                <a:latin typeface="+mj-lt"/>
              </a:rPr>
              <a:t>Gandhi 'Mahatma', meaning Great Soul. He is honored in India as Father of the Nation. His non‐violent</a:t>
            </a:r>
          </a:p>
          <a:p>
            <a:r>
              <a:rPr lang="en-US" sz="1700" dirty="0" smtClean="0">
                <a:latin typeface="+mj-lt"/>
              </a:rPr>
              <a:t>protests led to independence for India from the British. His beliefs and actions have inspired civil rights</a:t>
            </a:r>
          </a:p>
          <a:p>
            <a:r>
              <a:rPr lang="en-US" sz="1700" dirty="0" smtClean="0">
                <a:latin typeface="+mj-lt"/>
              </a:rPr>
              <a:t>movements all over the world. He developed a method of action based upon the principles of courage,</a:t>
            </a:r>
          </a:p>
          <a:p>
            <a:r>
              <a:rPr lang="en-US" sz="1700" dirty="0" smtClean="0">
                <a:latin typeface="+mj-lt"/>
              </a:rPr>
              <a:t>nonviolence and truth called Satyagraha. He is an icon of world peace. His birthday, 2nd October, is</a:t>
            </a:r>
          </a:p>
          <a:p>
            <a:r>
              <a:rPr lang="en-US" sz="1700" dirty="0" smtClean="0">
                <a:latin typeface="+mj-lt"/>
              </a:rPr>
              <a:t>commemorated worldwide as the International Day of Non‐Violence.</a:t>
            </a:r>
            <a:endParaRPr lang="it-IT" sz="1700" dirty="0"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929454" y="214291"/>
            <a:ext cx="22145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“‘Nonviolence is the first article of my faith. It is also the last article of my creed’</a:t>
            </a:r>
            <a:endParaRPr lang="it-IT" sz="2400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857852" y="4611231"/>
            <a:ext cx="32861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" pitchFamily="34" charset="0"/>
              </a:rPr>
              <a:t>In 1954, in Montgomery, where he was a minister in a small Negro church, he carried out the first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" pitchFamily="34" charset="0"/>
              </a:rPr>
              <a:t>non‐violent demonstration against racial discrimination. </a:t>
            </a:r>
            <a:endParaRPr kumimoji="0" lang="en-US" sz="2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57818" y="0"/>
            <a:ext cx="378618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This followed an incident when a black</a:t>
            </a:r>
            <a:endParaRPr kumimoji="0" lang="it-IT" sz="20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lady called Rosa Parks was arrested for sitting in a seat on a bus reserved for white people and</a:t>
            </a:r>
            <a:endParaRPr kumimoji="0" lang="it-IT" sz="20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refusing to give it to a white man. For a year black people walked, cycled or used cars instead of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taking the bus. In 1956 segregation was declared illegal on buses in Alabama.</a:t>
            </a:r>
            <a:r>
              <a:rPr kumimoji="0" lang="it-IT" sz="20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24579" name="Picture 3" descr="http://newsimg.bbc.co.uk/media/images/40945000/jpg/_40945098_policepic_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6111" y="4286256"/>
            <a:ext cx="2147889" cy="2147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36433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Martin Luther King</a:t>
            </a:r>
            <a:endParaRPr kumimoji="0" lang="it-IT" sz="28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won his first battle.</a:t>
            </a:r>
            <a:endParaRPr kumimoji="0" lang="en-US" sz="28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857752" y="1"/>
            <a:ext cx="42862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Martin Luther king became famous for the Black Freedom Movement. He was arrested and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imprisoned many times for his beliefs but he never stopped his campaign and continued to work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for equality.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8435" name="Picture 3" descr="http://24.media.tumblr.com/tumblr_lf6mqeQKNQ1qfm7mso1_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3670" y="4071942"/>
            <a:ext cx="241033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335755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" pitchFamily="34" charset="0"/>
              </a:rPr>
              <a:t>On August 28th 1963 Martin Luther king led a peaceful march to Washington. About two hundred</a:t>
            </a:r>
            <a:endParaRPr kumimoji="0" lang="it-IT" sz="23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" pitchFamily="34" charset="0"/>
              </a:rPr>
              <a:t>and fifty thousand people sang, prayed and listened to his famous speech called </a:t>
            </a:r>
            <a:r>
              <a:rPr kumimoji="0" lang="en-US" sz="2300" b="0" i="1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-Italic"/>
              </a:rPr>
              <a:t>I Have a Dream</a:t>
            </a:r>
            <a:r>
              <a:rPr kumimoji="0" lang="en-US" sz="23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" pitchFamily="34" charset="0"/>
              </a:rPr>
              <a:t>.</a:t>
            </a:r>
            <a:endParaRPr kumimoji="0" lang="it-IT" sz="23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" pitchFamily="34" charset="0"/>
              </a:rPr>
              <a:t>In it he talked about his dreams for the future when black and white children would play together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Calibri" pitchFamily="34" charset="0"/>
                <a:cs typeface="Calibri" pitchFamily="34" charset="0"/>
              </a:rPr>
              <a:t>and slaves and slave owners would sit down to eat together.</a:t>
            </a:r>
            <a:r>
              <a:rPr kumimoji="0" lang="it-IT" sz="23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ersonalizzato 1">
      <a:majorFont>
        <a:latin typeface="Kristen ITC"/>
        <a:ea typeface=""/>
        <a:cs typeface=""/>
      </a:majorFont>
      <a:minorFont>
        <a:latin typeface="Constantia"/>
        <a:ea typeface=""/>
        <a:cs typeface="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2178E4-2F0C-4A34-8B52-79BAFAEA72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573</Words>
  <Application>Microsoft Office PowerPoint</Application>
  <PresentationFormat>Presentazione su schermo (4:3)</PresentationFormat>
  <Paragraphs>53</Paragraphs>
  <Slides>14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Carta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2013-04-04T18:32:12Z</dcterms:created>
  <dcterms:modified xsi:type="dcterms:W3CDTF">2013-04-06T07:37:34Z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